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6.jpg" ContentType="image/jpg"/>
  <Override PartName="/ppt/media/image24.jpg" ContentType="image/jp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54.jpg" ContentType="image/jpg"/>
  <Override PartName="/ppt/media/image56.jpg" ContentType="image/jpg"/>
  <Override PartName="/ppt/media/image57.jpg" ContentType="image/jpg"/>
  <Override PartName="/ppt/media/image60.jpg" ContentType="image/jpg"/>
  <Override PartName="/ppt/media/image66.jpg" ContentType="image/png"/>
  <Override PartName="/ppt/media/image70.jpg" ContentType="image/jpg"/>
  <Override PartName="/ppt/media/image71.jpg" ContentType="image/jpg"/>
  <Override PartName="/ppt/media/image73.jpg" ContentType="image/jpg"/>
  <Override PartName="/ppt/media/image80.jpg" ContentType="image/jpg"/>
  <Override PartName="/ppt/media/image81.jpg" ContentType="image/jpg"/>
  <Override PartName="/ppt/media/image84.jpg" ContentType="image/jpg"/>
  <Override PartName="/ppt/media/image85.jpg" ContentType="image/jpg"/>
  <Override PartName="/ppt/media/image86.jpg" ContentType="image/jpg"/>
  <Override PartName="/ppt/media/image87.jpg" ContentType="image/jpg"/>
  <Override PartName="/ppt/media/image93.jpg" ContentType="image/jpg"/>
  <Override PartName="/ppt/media/image101.jpg" ContentType="image/jpg"/>
  <Override PartName="/ppt/media/image104.jpg" ContentType="image/jpg"/>
  <Override PartName="/ppt/media/image108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8"/>
  </p:notesMasterIdLst>
  <p:sldIdLst>
    <p:sldId id="257" r:id="rId2"/>
    <p:sldId id="269" r:id="rId3"/>
    <p:sldId id="460" r:id="rId4"/>
    <p:sldId id="321" r:id="rId5"/>
    <p:sldId id="459" r:id="rId6"/>
    <p:sldId id="338" r:id="rId7"/>
    <p:sldId id="336" r:id="rId8"/>
    <p:sldId id="340" r:id="rId9"/>
    <p:sldId id="335" r:id="rId10"/>
    <p:sldId id="256" r:id="rId11"/>
    <p:sldId id="258" r:id="rId12"/>
    <p:sldId id="259" r:id="rId13"/>
    <p:sldId id="260" r:id="rId14"/>
    <p:sldId id="489" r:id="rId15"/>
    <p:sldId id="461" r:id="rId16"/>
    <p:sldId id="261" r:id="rId17"/>
    <p:sldId id="462" r:id="rId18"/>
    <p:sldId id="333" r:id="rId19"/>
    <p:sldId id="334" r:id="rId20"/>
    <p:sldId id="463" r:id="rId21"/>
    <p:sldId id="464" r:id="rId22"/>
    <p:sldId id="465" r:id="rId23"/>
    <p:sldId id="317" r:id="rId24"/>
    <p:sldId id="492" r:id="rId25"/>
    <p:sldId id="505" r:id="rId26"/>
    <p:sldId id="344" r:id="rId27"/>
    <p:sldId id="493" r:id="rId28"/>
    <p:sldId id="494" r:id="rId29"/>
    <p:sldId id="263" r:id="rId30"/>
    <p:sldId id="495" r:id="rId31"/>
    <p:sldId id="272" r:id="rId32"/>
    <p:sldId id="496" r:id="rId33"/>
    <p:sldId id="497" r:id="rId34"/>
    <p:sldId id="498" r:id="rId35"/>
    <p:sldId id="499" r:id="rId36"/>
    <p:sldId id="500" r:id="rId37"/>
    <p:sldId id="275" r:id="rId38"/>
    <p:sldId id="501" r:id="rId39"/>
    <p:sldId id="502" r:id="rId40"/>
    <p:sldId id="503" r:id="rId41"/>
    <p:sldId id="280" r:id="rId42"/>
    <p:sldId id="281" r:id="rId43"/>
    <p:sldId id="282" r:id="rId44"/>
    <p:sldId id="283" r:id="rId45"/>
    <p:sldId id="284" r:id="rId46"/>
    <p:sldId id="285" r:id="rId47"/>
    <p:sldId id="504" r:id="rId48"/>
    <p:sldId id="375" r:id="rId49"/>
    <p:sldId id="343" r:id="rId50"/>
    <p:sldId id="486" r:id="rId51"/>
    <p:sldId id="491" r:id="rId52"/>
    <p:sldId id="265" r:id="rId53"/>
    <p:sldId id="469" r:id="rId54"/>
    <p:sldId id="470" r:id="rId55"/>
    <p:sldId id="471" r:id="rId56"/>
    <p:sldId id="472" r:id="rId57"/>
    <p:sldId id="473" r:id="rId58"/>
    <p:sldId id="266" r:id="rId59"/>
    <p:sldId id="267" r:id="rId60"/>
    <p:sldId id="476" r:id="rId61"/>
    <p:sldId id="477" r:id="rId62"/>
    <p:sldId id="490" r:id="rId63"/>
    <p:sldId id="268" r:id="rId64"/>
    <p:sldId id="262" r:id="rId65"/>
    <p:sldId id="487" r:id="rId66"/>
    <p:sldId id="270" r:id="rId67"/>
    <p:sldId id="271" r:id="rId68"/>
    <p:sldId id="273" r:id="rId69"/>
    <p:sldId id="274" r:id="rId70"/>
    <p:sldId id="276" r:id="rId71"/>
    <p:sldId id="264" r:id="rId72"/>
    <p:sldId id="303" r:id="rId73"/>
    <p:sldId id="277" r:id="rId74"/>
    <p:sldId id="278" r:id="rId75"/>
    <p:sldId id="279" r:id="rId76"/>
    <p:sldId id="488" r:id="rId77"/>
    <p:sldId id="475" r:id="rId78"/>
    <p:sldId id="288" r:id="rId79"/>
    <p:sldId id="289" r:id="rId80"/>
    <p:sldId id="290" r:id="rId81"/>
    <p:sldId id="291" r:id="rId82"/>
    <p:sldId id="292" r:id="rId83"/>
    <p:sldId id="293" r:id="rId84"/>
    <p:sldId id="294" r:id="rId85"/>
    <p:sldId id="295" r:id="rId86"/>
    <p:sldId id="296" r:id="rId87"/>
    <p:sldId id="318" r:id="rId88"/>
    <p:sldId id="319" r:id="rId89"/>
    <p:sldId id="298" r:id="rId90"/>
    <p:sldId id="299" r:id="rId91"/>
    <p:sldId id="300" r:id="rId92"/>
    <p:sldId id="301" r:id="rId93"/>
    <p:sldId id="302" r:id="rId94"/>
    <p:sldId id="286" r:id="rId95"/>
    <p:sldId id="347" r:id="rId96"/>
    <p:sldId id="307" r:id="rId97"/>
    <p:sldId id="309" r:id="rId98"/>
    <p:sldId id="310" r:id="rId99"/>
    <p:sldId id="311" r:id="rId100"/>
    <p:sldId id="312" r:id="rId101"/>
    <p:sldId id="313" r:id="rId102"/>
    <p:sldId id="373" r:id="rId103"/>
    <p:sldId id="314" r:id="rId104"/>
    <p:sldId id="316" r:id="rId105"/>
    <p:sldId id="315" r:id="rId106"/>
    <p:sldId id="337" r:id="rId10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61"/>
    <p:restoredTop sz="93710"/>
  </p:normalViewPr>
  <p:slideViewPr>
    <p:cSldViewPr snapToGrid="0">
      <p:cViewPr varScale="1">
        <p:scale>
          <a:sx n="95" d="100"/>
          <a:sy n="95" d="100"/>
        </p:scale>
        <p:origin x="20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9022F-BD3A-A141-804E-C8F2969A57E2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EB8D4-E502-1D4B-B3F0-3DB8E9E2E6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03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sz="1200" b="1" dirty="0"/>
              <a:t>Проект</a:t>
            </a:r>
            <a:r>
              <a:rPr lang="ru-RU" sz="1200" dirty="0"/>
              <a:t> — это временное предприятие, имеющее </a:t>
            </a:r>
            <a:r>
              <a:rPr lang="ru-RU" sz="1200" u="sng" dirty="0"/>
              <a:t>начальную и конечную точки</a:t>
            </a:r>
            <a:r>
              <a:rPr lang="ru-RU" sz="1200" dirty="0"/>
              <a:t>, выполненное с целью создания уникального продукта, услуги или </a:t>
            </a:r>
            <a:r>
              <a:rPr lang="ru-RU" sz="1200" u="sng" dirty="0"/>
              <a:t>достижения конкретного результата</a:t>
            </a:r>
            <a:r>
              <a:rPr lang="ru-RU" sz="1200" dirty="0"/>
              <a:t>. Проекты характеризуются временными рамками, уникальными целями, определенным бюджетом и ресурсами. Они часто требуют управления проектами для координации задач, ресурсов и участников.</a:t>
            </a:r>
          </a:p>
          <a:p>
            <a:pPr algn="l"/>
            <a:r>
              <a:rPr lang="ru-RU" sz="1200" b="1" dirty="0"/>
              <a:t>Продукт</a:t>
            </a:r>
            <a:r>
              <a:rPr lang="ru-RU" sz="1200" dirty="0"/>
              <a:t> — это результат проекта или другой деятельности. Это может быть физический объект, услуга, программное обеспечение или что-то еще, </a:t>
            </a:r>
            <a:r>
              <a:rPr lang="ru-RU" sz="1200" u="sng" dirty="0"/>
              <a:t>предназначенное для использования или потребления</a:t>
            </a:r>
            <a:r>
              <a:rPr lang="ru-RU" sz="1200" dirty="0"/>
              <a:t>. Продукты создаются </a:t>
            </a:r>
            <a:r>
              <a:rPr lang="ru-RU" sz="1200" u="sng" dirty="0"/>
              <a:t>для удовлетворения потребностей</a:t>
            </a:r>
            <a:r>
              <a:rPr lang="ru-RU" sz="1200" dirty="0"/>
              <a:t> или желаний конечных пользователей и обычно предназначены для </a:t>
            </a:r>
            <a:r>
              <a:rPr lang="ru-RU" sz="1200" u="sng" dirty="0"/>
              <a:t>массовой продажи</a:t>
            </a:r>
            <a:r>
              <a:rPr lang="ru-RU" sz="1200" dirty="0"/>
              <a:t> на рынке.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121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539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839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5738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486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EB8D4-E502-1D4B-B3F0-3DB8E9E2E64C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743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C5277-5933-FD19-2FD2-4E9F6532A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2E9BD4-D3C2-283A-1344-5BC05B62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D1913D-7B88-402B-3F38-4ADF46D1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DCB82C-6FDB-4ADD-F207-47F9DDF2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D2641F-6C64-2272-9FE7-5CB496C8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24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12333-75CB-5EA0-3A9C-73E786A9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427F08-D2C0-8134-74C0-ABDE58C9F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B14A74-5C10-D3A3-38DC-63447EF9D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265B4D-A464-526E-9888-D6F7C9879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2DD128-3CFD-7FDC-06F1-5E2715FC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06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D8C7CB5-BBEB-20F9-8A89-DA451BF8B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96F819A-6003-DB81-1619-CBC555B85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EA811-4D50-A053-9ECB-009E645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CA466B-D408-8FB7-1E4B-C9D59F7E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0B4452-A761-3AA6-0606-2B23DA84D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446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буллитный список">
  <p:cSld name="Заголовок и буллитный список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30800" y="1825625"/>
            <a:ext cx="10730400" cy="42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2pPr>
            <a:lvl3pPr marL="1371600" lvl="2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3pPr>
            <a:lvl4pPr marL="1828800" lvl="3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4pPr>
            <a:lvl5pPr marL="2286000" lvl="4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5pPr>
            <a:lvl6pPr marL="2743200" lvl="5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6pPr>
            <a:lvl7pPr marL="3200400" lvl="6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7pPr>
            <a:lvl8pPr marL="3657600" lvl="7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8pPr>
            <a:lvl9pPr marL="4114800" lvl="8" indent="-3429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❏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30800" y="435429"/>
            <a:ext cx="107304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ExtraBold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8663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61">
          <p15:clr>
            <a:srgbClr val="FBAE40"/>
          </p15:clr>
        </p15:guide>
        <p15:guide id="4" pos="7219">
          <p15:clr>
            <a:srgbClr val="FBAE40"/>
          </p15:clr>
        </p15:guide>
        <p15:guide id="5" orient="horz" pos="3861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957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626081-0CC3-DFC4-4708-C32321C60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E84372-23F6-588D-C340-0070A76F8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16064D-0D16-0DC3-0A3B-381365AE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E619B7-5A3A-BCDA-D00C-E0B29EB09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D888DA-1741-65A7-4DC1-81F5313E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51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D8AE84-257D-6D98-BF2C-0552981AE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455F83-68B8-58D8-876A-EA963586C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3840D7-E595-507E-4B89-94144C2E2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AD987B-7FE4-49A6-1570-BD05C1B45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2DF4DE-88F1-EA52-6592-920B3640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399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61662-88B7-CD76-534C-1302E436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FED32-FF27-B6FD-E592-7078D3E69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007962-62E0-EF19-BF28-93726F4A4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BD4BD6-50AF-ACF1-ADBA-9EB1ED70B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D03F8B2-072A-B4B9-BEE7-F9872A29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303B31-3EC1-A84B-1E3C-761D9EBF5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94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1465A-238A-DBB5-60BE-9474332E8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E1A497-6347-4C87-EB73-953AA8154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AEE772-F0FC-9BE8-BC48-B5ED0539D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D70B639-EFAD-D2FD-19FC-D9C106049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C70A0F0-82E7-6E3B-2CDD-082283DB4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7BEC3A0-0B08-D800-D704-56B81708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CD796F6-FA07-F9F4-C6FB-E26478E9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38EC1C9-6E57-40A8-CE7E-AA6FE5FD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854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D7F07D-FCC1-BF85-2656-EDE6A936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B8D4677-C58E-5977-0BBA-2F06AADE6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0E8B25-9B17-485C-289F-EE00513DE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F0FC43-51DE-0A9F-FD01-CBBB3EF3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51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9A73093-2D7F-0672-5964-21FA50A2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E7FF30-DB3F-7DED-353A-630A24084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1BD70A-4563-B95E-9DE2-B0DF9B5C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86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664004-2D99-094F-CA74-37E8317A5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857D04-A89E-62A8-9C89-9A5EEE06B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78BAA4-1FB0-E4ED-A945-09DB56139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6F60B7-8440-1A75-78D6-839029E00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EB03F7-0214-48F8-B13D-881D17085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405775-22A3-B053-2C79-C818B4BD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87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E9709-6CA4-0826-2812-E126C8F0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356789-9F29-3F94-F37C-84A250923F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847AE5-D53E-E9FF-FF00-84379954C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B70DE2-0C0D-D4BC-2CA7-7D1A720A2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A493-2CF7-C243-AEF7-DA2610D0561D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BDCE75-78A3-A9D2-A6B5-E0C8AE0DE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F462F9-F4F2-6F03-7A52-D4D3A350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957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581E8-020A-17D1-2B71-93C16023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120C11-091F-45B4-AFE8-A8189DA4A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61287D-EC17-DBA0-0D43-34837A6CF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2A493-2CF7-C243-AEF7-DA2610D0561D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5F62E0-C083-7968-983B-28DBCA3F1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D63EB2-EA2A-6E67-94E4-34DE53E26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32E83-2C8B-9D41-BF76-44A252A9A8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4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leadstartup.ru/db/convers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ru.experrto.io/blog/2020/06/19/8-luchshih-instrumentov-sbora-obratnoj-svyazi-dlya-saas-kompanij/#wootric" TargetMode="External"/><Relationship Id="rId13" Type="http://schemas.openxmlformats.org/officeDocument/2006/relationships/hyperlink" Target="https://ru.experrto.io/blog/2020/06/19/8-luchshih-instrumentov-sbora-obratnoj-svyazi-dlya-saas-kompanij/#survey-anyplace" TargetMode="External"/><Relationship Id="rId3" Type="http://schemas.openxmlformats.org/officeDocument/2006/relationships/hyperlink" Target="http://flinto.com/" TargetMode="External"/><Relationship Id="rId7" Type="http://schemas.openxmlformats.org/officeDocument/2006/relationships/hyperlink" Target="https://ru.experrto.io/blog/2020/06/19/8-luchshih-instrumentov-sbora-obratnoj-svyazi-dlya-saas-kompanij/#userpilot" TargetMode="External"/><Relationship Id="rId12" Type="http://schemas.openxmlformats.org/officeDocument/2006/relationships/hyperlink" Target="https://ru.experrto.io/blog/2020/06/19/8-luchshih-instrumentov-sbora-obratnoj-svyazi-dlya-saas-kompanij/#typeform" TargetMode="External"/><Relationship Id="rId2" Type="http://schemas.openxmlformats.org/officeDocument/2006/relationships/hyperlink" Target="http://userbrain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experrto.io/blog/2020/06/19/8-luchshih-instrumentov-sbora-obratnoj-svyazi-dlya-saas-kompanij/" TargetMode="External"/><Relationship Id="rId11" Type="http://schemas.openxmlformats.org/officeDocument/2006/relationships/hyperlink" Target="https://ru.experrto.io/blog/2020/06/19/8-luchshih-instrumentov-sbora-obratnoj-svyazi-dlya-saas-kompanij/#hotjar" TargetMode="External"/><Relationship Id="rId5" Type="http://schemas.openxmlformats.org/officeDocument/2006/relationships/hyperlink" Target="http://wootric.com/" TargetMode="External"/><Relationship Id="rId10" Type="http://schemas.openxmlformats.org/officeDocument/2006/relationships/hyperlink" Target="https://ru.experrto.io/blog/2020/06/19/8-luchshih-instrumentov-sbora-obratnoj-svyazi-dlya-saas-kompanij/#survicate" TargetMode="External"/><Relationship Id="rId4" Type="http://schemas.openxmlformats.org/officeDocument/2006/relationships/hyperlink" Target="http://optimizely.com/" TargetMode="External"/><Relationship Id="rId9" Type="http://schemas.openxmlformats.org/officeDocument/2006/relationships/hyperlink" Target="https://ru.experrto.io/blog/2020/06/19/8-luchshih-instrumentov-sbora-obratnoj-svyazi-dlya-saas-kompanij/#refiner" TargetMode="External"/><Relationship Id="rId14" Type="http://schemas.openxmlformats.org/officeDocument/2006/relationships/hyperlink" Target="https://ru.experrto.io/blog/2020/06/19/8-luchshih-instrumentov-sbora-obratnoj-svyazi-dlya-saas-kompanij/#feedier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0.jp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11" Type="http://schemas.openxmlformats.org/officeDocument/2006/relationships/image" Target="../media/image78.jpe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jpg"/><Relationship Id="rId9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3.jpg"/><Relationship Id="rId7" Type="http://schemas.openxmlformats.org/officeDocument/2006/relationships/image" Target="../media/image9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clck.ru/33kp3k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miro.com/app/board/o9J_ky1F_TM=/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s://miro.com/app/board/o9J_kyvdHe4=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861107"/>
          </a:xfrm>
        </p:spPr>
        <p:txBody>
          <a:bodyPr>
            <a:normAutofit/>
          </a:bodyPr>
          <a:lstStyle/>
          <a:p>
            <a:r>
              <a:rPr lang="ru-RU" dirty="0"/>
              <a:t>Разработка продуктов</a:t>
            </a:r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r>
              <a:rPr lang="en-US" sz="2000" dirty="0"/>
              <a:t>© </a:t>
            </a:r>
            <a:r>
              <a:rPr lang="ru-RU" sz="2000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7858370" y="394856"/>
            <a:ext cx="416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B2BC7B-9B8B-9B4C-89FD-659E8584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8" y="904704"/>
            <a:ext cx="11081210" cy="59532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C22DC-0C91-52E7-110A-10956C52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917"/>
            <a:ext cx="10515600" cy="539579"/>
          </a:xfrm>
        </p:spPr>
        <p:txBody>
          <a:bodyPr>
            <a:normAutofit fontScale="90000"/>
          </a:bodyPr>
          <a:lstStyle/>
          <a:p>
            <a:r>
              <a:rPr lang="ru-RU" dirty="0"/>
              <a:t>Кто такой </a:t>
            </a:r>
            <a:r>
              <a:rPr lang="en-US" dirty="0"/>
              <a:t>Product Manager?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43473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57C3F-3584-D50E-7549-53465D244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1E539-7C8F-0471-28C9-CFA312D09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857"/>
            <a:ext cx="10515600" cy="582729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пример</a:t>
            </a:r>
            <a:r>
              <a:rPr lang="en-US" dirty="0"/>
              <a:t> </a:t>
            </a:r>
            <a:r>
              <a:rPr lang="ru-RU" dirty="0"/>
              <a:t>проще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725EA9-F764-F15F-2C2A-3D3473BECD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80586"/>
            <a:ext cx="8589985" cy="60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964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23A56-4226-984D-8DF7-C3BF4623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91" y="170043"/>
            <a:ext cx="6599663" cy="783451"/>
          </a:xfrm>
        </p:spPr>
        <p:txBody>
          <a:bodyPr/>
          <a:lstStyle/>
          <a:p>
            <a:r>
              <a:rPr lang="ru-RU" dirty="0"/>
              <a:t>C</a:t>
            </a:r>
            <a:r>
              <a:rPr lang="en-US" dirty="0"/>
              <a:t>JM: </a:t>
            </a:r>
            <a:r>
              <a:rPr lang="ru-RU" dirty="0"/>
              <a:t>содержимое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9BDB1-6AEC-E048-B7CD-1C3750BD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1" y="953494"/>
            <a:ext cx="7206468" cy="57344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Стадия («поиск билетов», «покупка билета», «ожидание рейса», …)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Действия клиента («прохожу регистрацию на рейс», «прохожу досмотр»)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Точки контакта (сайт, приложение, стойка регистрации, барная с</a:t>
            </a:r>
            <a:r>
              <a:rPr lang="en-US" sz="2300" dirty="0" err="1"/>
              <a:t>т</a:t>
            </a:r>
            <a:r>
              <a:rPr lang="ru-RU" sz="2300" dirty="0" err="1"/>
              <a:t>ойка</a:t>
            </a:r>
            <a:r>
              <a:rPr lang="ru-RU" sz="2300" dirty="0"/>
              <a:t> и т.п.)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Цели и ожидания («легко найду стойку регистрации», «быстро дождусь автобуса из аэропорта»)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Эмоции (отлично, хорошо, нейтрально, плохо, ужасно)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Важность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Опыт клиента (позитивный и негативный) («нахамили на барной стойке», «дали подарок от заведения» и т.п.)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Рекомендации как улучшить данный шаг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2FBAA-E333-A74A-9C8E-F016712EEB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376" y="0"/>
            <a:ext cx="4537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087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7EE8-EB8F-D919-10A8-0496FAAA8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FFB13D8-5273-BAC6-70DB-837548D9C3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9945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составить </a:t>
            </a:r>
            <a:r>
              <a:rPr lang="en" dirty="0"/>
              <a:t>CJM</a:t>
            </a:r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B82D864-A7B0-DA34-6BB3-D8169261DCC6}"/>
              </a:ext>
            </a:extLst>
          </p:cNvPr>
          <p:cNvSpPr txBox="1"/>
          <p:nvPr/>
        </p:nvSpPr>
        <p:spPr>
          <a:xfrm>
            <a:off x="700110" y="1547613"/>
            <a:ext cx="9964577" cy="5168497"/>
          </a:xfrm>
          <a:prstGeom prst="rect">
            <a:avLst/>
          </a:prstGeom>
        </p:spPr>
        <p:txBody>
          <a:bodyPr vert="horz" wrap="square" lIns="0" tIns="187325" rIns="0" bIns="0" rtlCol="0">
            <a:noAutofit/>
          </a:bodyPr>
          <a:lstStyle/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Формируем персоны и находим точки контакта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Описываем детали точек контакта (канал общения, цели, проблематика, KPI)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Наносим детали точек контакта на CJM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Улучшаем наш продукт в соответствии с проблемами, найденными в CJM</a:t>
            </a:r>
          </a:p>
          <a:p>
            <a:pPr marL="1006475" lvl="1" indent="-457200">
              <a:spcBef>
                <a:spcPts val="1000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400" dirty="0"/>
              <a:t>Находим </a:t>
            </a:r>
            <a:r>
              <a:rPr lang="ru-RU" sz="2400" b="1" dirty="0"/>
              <a:t>ответственных</a:t>
            </a:r>
            <a:r>
              <a:rPr lang="ru-RU" sz="2400" dirty="0"/>
              <a:t> внутри компании, сверяем зоны ответственности</a:t>
            </a:r>
          </a:p>
          <a:p>
            <a:pPr marL="1006475" lvl="1" indent="-457200">
              <a:spcBef>
                <a:spcPts val="1000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400" dirty="0"/>
              <a:t>Планируем </a:t>
            </a:r>
            <a:r>
              <a:rPr lang="ru-RU" sz="2400" b="1" dirty="0"/>
              <a:t>задачи по оптимизации</a:t>
            </a:r>
          </a:p>
          <a:p>
            <a:pPr marL="549275" indent="-457200">
              <a:lnSpc>
                <a:spcPct val="100000"/>
              </a:lnSpc>
              <a:spcBef>
                <a:spcPts val="1000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400" dirty="0"/>
              <a:t>Делаем из этого регулярный процесс</a:t>
            </a:r>
          </a:p>
          <a:p>
            <a:pPr marL="92075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tabLst>
                <a:tab pos="563880" algn="l"/>
                <a:tab pos="564515" algn="l"/>
              </a:tabLst>
            </a:pPr>
            <a:endParaRPr lang="ru-RU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65918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6865E-13F7-7E6F-8068-9E65D9F5C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1F7F9E-EB0F-61FF-B78F-662A6206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74" y="177800"/>
            <a:ext cx="10938852" cy="803508"/>
          </a:xfrm>
        </p:spPr>
        <p:txBody>
          <a:bodyPr/>
          <a:lstStyle/>
          <a:p>
            <a:r>
              <a:rPr lang="en-US" dirty="0"/>
              <a:t>CJM: </a:t>
            </a:r>
            <a:r>
              <a:rPr lang="ru-RU" dirty="0"/>
              <a:t>когда применяем?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A85FB4-06AB-DCA3-834D-94980B43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574" y="1070517"/>
            <a:ext cx="10938852" cy="53748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Для улучшения существующего продукта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Если вы думаете, что у вас всё хорошо — результат вас может удивить ))</a:t>
            </a:r>
          </a:p>
          <a:p>
            <a:pPr lvl="2">
              <a:lnSpc>
                <a:spcPct val="100000"/>
              </a:lnSpc>
            </a:pPr>
            <a:r>
              <a:rPr lang="ru-RU" dirty="0"/>
              <a:t>Пример с хостингом </a:t>
            </a:r>
            <a:r>
              <a:rPr lang="en-US" dirty="0"/>
              <a:t>REG.RU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ru-RU" dirty="0"/>
              <a:t>Хотим выйти на рынок с новым продуктом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Исследуем конкурентов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Исследуем как люди решают проблему сейчас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Универсальность, можем применять:</a:t>
            </a:r>
          </a:p>
          <a:p>
            <a:pPr>
              <a:lnSpc>
                <a:spcPct val="100000"/>
              </a:lnSpc>
            </a:pPr>
            <a:r>
              <a:rPr lang="ru-RU" dirty="0"/>
              <a:t>в любых масштабах (от крупных шагов («купить билет») вплоть до отдельных страниц сайта или отдельных действий на странице)</a:t>
            </a:r>
          </a:p>
          <a:p>
            <a:pPr>
              <a:lnSpc>
                <a:spcPct val="100000"/>
              </a:lnSpc>
            </a:pPr>
            <a:r>
              <a:rPr lang="ru-RU" dirty="0"/>
              <a:t>на любых отрезках пути: можем смотреть весь путь клиента или только его какую-то часть</a:t>
            </a:r>
          </a:p>
        </p:txBody>
      </p:sp>
    </p:spTree>
    <p:extLst>
      <p:ext uri="{BB962C8B-B14F-4D97-AF65-F5344CB8AC3E}">
        <p14:creationId xmlns:p14="http://schemas.microsoft.com/office/powerpoint/2010/main" val="7667511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63C6A-350B-EDC7-D5E9-17AE45F03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5E577-61D2-CB6B-FCDB-D0497113A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189989"/>
            <a:ext cx="10515600" cy="788266"/>
          </a:xfrm>
        </p:spPr>
        <p:txBody>
          <a:bodyPr/>
          <a:lstStyle/>
          <a:p>
            <a:r>
              <a:rPr lang="ru-RU" dirty="0"/>
              <a:t>Ценность </a:t>
            </a:r>
            <a:r>
              <a:rPr lang="en-US" dirty="0"/>
              <a:t>CJM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19DC5B-DC9D-9C6D-C7AE-9A9C7977B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965002"/>
            <a:ext cx="10792691" cy="58399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Работа с </a:t>
            </a:r>
            <a:r>
              <a:rPr lang="en" sz="2200" dirty="0"/>
              <a:t>CJM </a:t>
            </a:r>
            <a:r>
              <a:rPr lang="ru-RU" sz="2200" dirty="0"/>
              <a:t>позволяет: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Повысить лояльность клиентов</a:t>
            </a:r>
            <a:r>
              <a:rPr lang="ru-RU" sz="2000" dirty="0"/>
              <a:t>, а значит, сократить отток и увеличить процент повторных покупок. Клиенты, которые на пути к цели встречают минимум препятствий, охотнее возвращаются в компанию снова.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Сократить цикл продаж и увеличить конверсию</a:t>
            </a:r>
            <a:r>
              <a:rPr lang="ru-RU" sz="2000" dirty="0"/>
              <a:t>. </a:t>
            </a:r>
            <a:r>
              <a:rPr lang="en" sz="2000" dirty="0"/>
              <a:t>CJM </a:t>
            </a:r>
            <a:r>
              <a:rPr lang="ru-RU" sz="2000" dirty="0"/>
              <a:t>помогает убрать лишние точки взаимодействия и упростить путь клиента. А чем быстрее клиент получает желаемое, тем меньше шансов, что он отвалится по дороге. 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Повысить прозрачность.</a:t>
            </a:r>
            <a:r>
              <a:rPr lang="ru-RU" sz="2000" dirty="0"/>
              <a:t> С </a:t>
            </a:r>
            <a:r>
              <a:rPr lang="en-US" sz="2000" dirty="0"/>
              <a:t>CJM </a:t>
            </a:r>
            <a:r>
              <a:rPr lang="ru-RU" sz="2000" dirty="0"/>
              <a:t>каждый сотрудник понимает, как компания взаимодействует с клиентами и как его действия влияют на клиентский опыт.</a:t>
            </a:r>
          </a:p>
          <a:p>
            <a:pPr>
              <a:spcBef>
                <a:spcPts val="700"/>
              </a:spcBef>
            </a:pPr>
            <a:r>
              <a:rPr lang="ru-RU" sz="2000" dirty="0"/>
              <a:t>Найти </a:t>
            </a:r>
            <a:r>
              <a:rPr lang="ru-RU" sz="2000" b="1" dirty="0"/>
              <a:t>точки роста</a:t>
            </a:r>
            <a:r>
              <a:rPr lang="ru-RU" sz="2000" dirty="0"/>
              <a:t> для существующих продуктов и услуг</a:t>
            </a:r>
            <a:r>
              <a:rPr lang="ru-RU" sz="2000" b="1" dirty="0"/>
              <a:t>.</a:t>
            </a:r>
            <a:endParaRPr lang="ru-RU" sz="2000" dirty="0"/>
          </a:p>
          <a:p>
            <a:pPr>
              <a:spcBef>
                <a:spcPts val="700"/>
              </a:spcBef>
            </a:pPr>
            <a:r>
              <a:rPr lang="ru-RU" sz="2000" b="1" dirty="0"/>
              <a:t>Снизить риск неудачи нового продукта.</a:t>
            </a:r>
            <a:r>
              <a:rPr lang="ru-RU" sz="2000" dirty="0"/>
              <a:t> Если предварительно анализируем конкурентов.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Улучшение опыта в каждой из точек контакта </a:t>
            </a:r>
            <a:r>
              <a:rPr lang="en-US" sz="2000" dirty="0"/>
              <a:t>— </a:t>
            </a:r>
            <a:r>
              <a:rPr lang="ru-RU" sz="2000" dirty="0"/>
              <a:t>позволяет повысить конверсию и сократить цикл продаж</a:t>
            </a:r>
            <a:r>
              <a:rPr lang="en-US" sz="2000" dirty="0"/>
              <a:t>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Клиент-ориентированность</a:t>
            </a:r>
            <a:r>
              <a:rPr lang="ru-RU" sz="2000" dirty="0"/>
              <a:t> — смещаем акцент с проблем организации на проблемы клиента.</a:t>
            </a:r>
          </a:p>
          <a:p>
            <a:pPr>
              <a:spcBef>
                <a:spcPts val="700"/>
              </a:spcBef>
            </a:pPr>
            <a:r>
              <a:rPr lang="ru-RU" sz="2000" dirty="0"/>
              <a:t>Позволяет определить, </a:t>
            </a:r>
            <a:r>
              <a:rPr lang="ru-RU" sz="2000" b="1" dirty="0"/>
              <a:t>насколько согласованно</a:t>
            </a:r>
            <a:r>
              <a:rPr lang="ru-RU" sz="2000" dirty="0"/>
              <a:t> ведется </a:t>
            </a:r>
            <a:r>
              <a:rPr lang="ru-RU" sz="2000" b="1" dirty="0"/>
              <a:t>взаимодействие</a:t>
            </a:r>
            <a:r>
              <a:rPr lang="ru-RU" sz="2000" dirty="0"/>
              <a:t> в течение всего </a:t>
            </a:r>
            <a:r>
              <a:rPr lang="en" sz="2000" dirty="0"/>
              <a:t>customer journey (</a:t>
            </a:r>
            <a:r>
              <a:rPr lang="ru-RU" sz="2000" dirty="0"/>
              <a:t>между подразделениями и каналами коммуникации)</a:t>
            </a:r>
          </a:p>
          <a:p>
            <a:pPr>
              <a:spcBef>
                <a:spcPts val="700"/>
              </a:spcBef>
            </a:pPr>
            <a:r>
              <a:rPr lang="ru-RU" sz="2000" dirty="0"/>
              <a:t>Помогает создать </a:t>
            </a:r>
            <a:r>
              <a:rPr lang="ru-RU" sz="2000" b="1" dirty="0"/>
              <a:t>стандарт работы с клиентами</a:t>
            </a:r>
            <a:r>
              <a:rPr lang="ru-RU" sz="2000" dirty="0"/>
              <a:t>, что особенно ценно, если у компании есть несколько продуктов / отдельных бизнес-подразделений</a:t>
            </a:r>
          </a:p>
        </p:txBody>
      </p:sp>
    </p:spTree>
    <p:extLst>
      <p:ext uri="{BB962C8B-B14F-4D97-AF65-F5344CB8AC3E}">
        <p14:creationId xmlns:p14="http://schemas.microsoft.com/office/powerpoint/2010/main" val="36165354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2F0E0-F7C6-0C4B-9395-59746F9F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43" y="116508"/>
            <a:ext cx="4873487" cy="837477"/>
          </a:xfrm>
        </p:spPr>
        <p:txBody>
          <a:bodyPr>
            <a:normAutofit/>
          </a:bodyPr>
          <a:lstStyle/>
          <a:p>
            <a:r>
              <a:rPr lang="en-US" dirty="0"/>
              <a:t>CJM: </a:t>
            </a:r>
            <a:r>
              <a:rPr lang="ru-RU" dirty="0"/>
              <a:t>в чём строить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77517-9A9F-3544-9B13-E1A4B519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617" y="1132657"/>
            <a:ext cx="4336473" cy="2896004"/>
          </a:xfrm>
        </p:spPr>
        <p:txBody>
          <a:bodyPr>
            <a:normAutofit/>
          </a:bodyPr>
          <a:lstStyle/>
          <a:p>
            <a:r>
              <a:rPr lang="en-US" sz="2600" dirty="0"/>
              <a:t>Miro </a:t>
            </a:r>
            <a:r>
              <a:rPr lang="ru-RU" sz="2600" dirty="0"/>
              <a:t>и прочие визуальные инструменты</a:t>
            </a:r>
          </a:p>
          <a:p>
            <a:r>
              <a:rPr lang="ru-RU" sz="2600" dirty="0"/>
              <a:t>Таблицы (</a:t>
            </a:r>
            <a:r>
              <a:rPr lang="en-US" sz="2600" dirty="0"/>
              <a:t>google spreadsheets</a:t>
            </a:r>
            <a:r>
              <a:rPr lang="ru-RU" sz="2600" dirty="0"/>
              <a:t>)</a:t>
            </a:r>
            <a:endParaRPr lang="en-US" sz="2600" dirty="0"/>
          </a:p>
          <a:p>
            <a:r>
              <a:rPr lang="ru-RU" sz="2600" dirty="0"/>
              <a:t>Стикеры</a:t>
            </a:r>
          </a:p>
          <a:p>
            <a:r>
              <a:rPr lang="ru-RU" sz="2600" dirty="0"/>
              <a:t>Нарисовать на бумаге</a:t>
            </a:r>
            <a:endParaRPr lang="en-US" sz="2600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CBC5CD-7ED6-644F-80D9-7FC11808BB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295" y="2691244"/>
            <a:ext cx="6114994" cy="4166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2DFA8-9A23-8247-97D9-5FC18EA24B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2573" y="0"/>
            <a:ext cx="5305838" cy="42060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535AB5-C945-AD4E-A363-25EA5D2AE3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70" y="4197119"/>
            <a:ext cx="4584412" cy="25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830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DED64-4040-D813-B48E-CDBDB5272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DE92B-3942-C6BC-7FC0-8F07CE38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660"/>
          </a:xfrm>
        </p:spPr>
        <p:txBody>
          <a:bodyPr/>
          <a:lstStyle/>
          <a:p>
            <a:r>
              <a:rPr lang="ru-RU" dirty="0"/>
              <a:t>Полезные книги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0C2BD2-69D4-82BA-C4FE-C3D6DC7DF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1357275"/>
            <a:ext cx="3689195" cy="530565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85DCC8-77C7-59B4-B1ED-2E3608D04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5" y="1357275"/>
            <a:ext cx="3521307" cy="52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67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65D80-F89D-CF4A-B36A-8B1A21C0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Умение говорить «Нет»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1623E-A4BB-A449-B17C-4804D80B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 временем сложность продукта имеет тенденцию к увеличению.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«Сложная система, созданная с нуля, никогда не заработает. Начинать надо с работающей простой системы.»</a:t>
            </a:r>
          </a:p>
          <a:p>
            <a:pPr marL="0" indent="0">
              <a:buNone/>
            </a:pPr>
            <a:r>
              <a:rPr lang="ru-RU" dirty="0"/>
              <a:t>					</a:t>
            </a:r>
            <a:r>
              <a:rPr lang="ru-RU" sz="2000" dirty="0"/>
              <a:t>Джон Галл, теоретик в области систем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«Так же горжусь тем, что мы не делаем, как и тем, что делаем»</a:t>
            </a:r>
          </a:p>
          <a:p>
            <a:pPr marL="0" indent="0">
              <a:buNone/>
            </a:pPr>
            <a:r>
              <a:rPr lang="ru-RU" sz="2000" dirty="0"/>
              <a:t>					Стив Джобс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70352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5116-99C1-2F40-8125-771183ED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Обязательно нужно сделать»  ©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2EA8E-F953-D94B-ADF1-A4E71FE87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9945" cy="4351338"/>
          </a:xfrm>
        </p:spPr>
        <p:txBody>
          <a:bodyPr/>
          <a:lstStyle/>
          <a:p>
            <a:r>
              <a:rPr lang="en-US" dirty="0"/>
              <a:t>«</a:t>
            </a:r>
            <a:r>
              <a:rPr lang="ru-RU" dirty="0"/>
              <a:t>Просят пользователи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Есть у конкурентов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Требует начальство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Артемий Лебедев написал, что это круто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Команда хочет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Пишут в интернетах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Просит наш главный клиент</a:t>
            </a:r>
            <a:r>
              <a:rPr lang="en-US" dirty="0"/>
              <a:t>»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D868A-E6CD-85DE-9B39-5BD40353B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" t="9931" r="11616"/>
          <a:stretch/>
        </p:blipFill>
        <p:spPr>
          <a:xfrm>
            <a:off x="8969457" y="1714500"/>
            <a:ext cx="3222543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63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9533F-2068-3E4F-AF3F-488BF6FF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691"/>
            <a:ext cx="10515600" cy="803565"/>
          </a:xfrm>
        </p:spPr>
        <p:txBody>
          <a:bodyPr>
            <a:normAutofit/>
          </a:bodyPr>
          <a:lstStyle/>
          <a:p>
            <a:r>
              <a:rPr lang="ru-RU" dirty="0"/>
              <a:t>Делать ли фичу?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5E45F-1BFF-2A4E-B087-EA752279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1"/>
            <a:ext cx="10515600" cy="594359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rgbClr val="2C4DA8"/>
                </a:solidFill>
              </a:rPr>
              <a:t>Фичи делать </a:t>
            </a:r>
            <a:r>
              <a:rPr lang="ru-RU" sz="2200" b="1" dirty="0">
                <a:solidFill>
                  <a:srgbClr val="2C4DA8"/>
                </a:solidFill>
              </a:rPr>
              <a:t>дорого</a:t>
            </a:r>
            <a:r>
              <a:rPr lang="ru-RU" sz="2200" dirty="0">
                <a:solidFill>
                  <a:srgbClr val="2C4DA8"/>
                </a:solidFill>
              </a:rPr>
              <a:t>: разработка, поддержка, техподдержка, усложнение системы, мощности на серверах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Насколько соотносится с моим </a:t>
            </a:r>
            <a:r>
              <a:rPr lang="ru-RU" sz="2200" b="1" dirty="0"/>
              <a:t>видением продукта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Только вы определяете какую проблему решает ваш продукт и как он это делает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Будет ли это иметь смысл </a:t>
            </a:r>
            <a:r>
              <a:rPr lang="ru-RU" sz="2200" b="1" dirty="0"/>
              <a:t>через 5 лет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Помогает ли это решить проблему, ради которой пользователь к вам пришёл?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Что произойдёт, если этого </a:t>
            </a:r>
            <a:r>
              <a:rPr lang="ru-RU" sz="2200" b="1" dirty="0"/>
              <a:t>не делать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Проиграет ли наш продукт конкурентам?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Продолжит ли он существовать и решать проблему пользователя?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Если ничего плохого не произойдёт — зачем вообще это делать?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Увеличит ли это </a:t>
            </a:r>
            <a:r>
              <a:rPr lang="ru-RU" sz="2200" b="1" dirty="0"/>
              <a:t>прибыль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00B050"/>
                </a:solidFill>
              </a:rPr>
              <a:t>хорошо если все люди в компании умеют думать про деньги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Сколько будет стоить </a:t>
            </a:r>
            <a:r>
              <a:rPr lang="ru-RU" sz="2200" b="1" dirty="0"/>
              <a:t>поддержка</a:t>
            </a:r>
            <a:r>
              <a:rPr lang="ru-RU" sz="2200" dirty="0"/>
              <a:t> этой фичи?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Затраты — это не только затраты на разработку, есть ещё подводная часть айсберга, которая намного больше: поддержка разработчиками, поддержка саппортом, админами, место на серверах, сложность кода и т.п.</a:t>
            </a:r>
          </a:p>
        </p:txBody>
      </p:sp>
    </p:spTree>
    <p:extLst>
      <p:ext uri="{BB962C8B-B14F-4D97-AF65-F5344CB8AC3E}">
        <p14:creationId xmlns:p14="http://schemas.microsoft.com/office/powerpoint/2010/main" val="4161528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1157E-335F-B0EA-1CAB-42FA508AB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696"/>
            <a:ext cx="10515600" cy="864961"/>
          </a:xfrm>
        </p:spPr>
        <p:txBody>
          <a:bodyPr/>
          <a:lstStyle/>
          <a:p>
            <a:r>
              <a:rPr lang="en-US" dirty="0"/>
              <a:t>Product Vision — </a:t>
            </a:r>
            <a:r>
              <a:rPr lang="ru-RU" dirty="0"/>
              <a:t>видение продукта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9720B6-69D0-4ABF-67B4-62B2CCCAA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9" r="1754" b="5859"/>
          <a:stretch/>
        </p:blipFill>
        <p:spPr>
          <a:xfrm>
            <a:off x="6204858" y="1269091"/>
            <a:ext cx="5987143" cy="3237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A8876-1F80-8D88-C5BF-A218C34EEAD2}"/>
              </a:ext>
            </a:extLst>
          </p:cNvPr>
          <p:cNvSpPr txBox="1"/>
          <p:nvPr/>
        </p:nvSpPr>
        <p:spPr>
          <a:xfrm>
            <a:off x="372158" y="4561114"/>
            <a:ext cx="1178718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dirty="0"/>
              <a:t>Видение продукта — это верховная цель, которую команда надеется достичь.</a:t>
            </a:r>
            <a:br>
              <a:rPr lang="ru-RU" dirty="0"/>
            </a:br>
            <a:r>
              <a:rPr lang="ru-RU" dirty="0"/>
              <a:t>Это то Зачем нужен продукт. </a:t>
            </a:r>
          </a:p>
          <a:p>
            <a:pPr algn="l"/>
            <a:r>
              <a:rPr lang="ru-RU" dirty="0"/>
              <a:t>Видение продукта часто заключено в кратком, вдохновляющем утверждении. Оно должно быть лаконичным, но наглядным, рисующим ясное представление о том, как будет выглядеть успех продукта.</a:t>
            </a:r>
          </a:p>
          <a:p>
            <a:pPr algn="l"/>
            <a:r>
              <a:rPr lang="ru-RU" dirty="0"/>
              <a:t>Видения продукта вдохновляют и мотивируют команду, формулируя привлекательный образ будущего. Оно служит в качестве ориентира, который направляет принятие решений и координирует усилия.</a:t>
            </a:r>
          </a:p>
          <a:p>
            <a:pPr algn="l"/>
            <a:r>
              <a:rPr lang="en-US" dirty="0"/>
              <a:t>PV</a:t>
            </a:r>
            <a:r>
              <a:rPr lang="ru-RU" dirty="0"/>
              <a:t> способствует согласованности между командами, помогает в стратегическом принятии решений, стимулирует инновации и предоставляет рамки для приоритизации функций.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125E8-42EF-10EF-C059-069CA02F1BC8}"/>
              </a:ext>
            </a:extLst>
          </p:cNvPr>
          <p:cNvSpPr txBox="1"/>
          <p:nvPr/>
        </p:nvSpPr>
        <p:spPr>
          <a:xfrm>
            <a:off x="372158" y="1306288"/>
            <a:ext cx="5714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/>
              <a:t>Видение продукта — это то Зачем, существует ваш продукт, причина его существования. Его цель — направлять и согласовывать все команды, которые необходимы для успеха продукта.</a:t>
            </a:r>
          </a:p>
          <a:p>
            <a:pPr algn="l"/>
            <a:r>
              <a:rPr lang="ru-RU" sz="2000" dirty="0"/>
              <a:t>Утверждение о видении продукта должно описывать долгосрочную цель или задачу, которую вы стремитесь достичь с продуктом. Оно должно указывать, чем продукт должен стать в будущем и как он будет удовлетворять потребности своих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72564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93B7E-A4B7-4A3B-9578-DA3995F56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421499"/>
            <a:ext cx="10515600" cy="1367108"/>
          </a:xfrm>
        </p:spPr>
        <p:txBody>
          <a:bodyPr>
            <a:normAutofit/>
          </a:bodyPr>
          <a:lstStyle/>
          <a:p>
            <a:r>
              <a:rPr lang="en-US" dirty="0"/>
              <a:t>Product vision</a:t>
            </a:r>
            <a:br>
              <a:rPr lang="en-US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сформировать видение продукта?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23BD1FA-BFFE-76E6-FF42-0E9F5269DAE6}"/>
              </a:ext>
            </a:extLst>
          </p:cNvPr>
          <p:cNvSpPr/>
          <p:nvPr/>
        </p:nvSpPr>
        <p:spPr>
          <a:xfrm>
            <a:off x="2517423" y="27795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B035B04-5D1E-279B-17F9-1779D3F99687}"/>
              </a:ext>
            </a:extLst>
          </p:cNvPr>
          <p:cNvSpPr txBox="1"/>
          <p:nvPr/>
        </p:nvSpPr>
        <p:spPr>
          <a:xfrm>
            <a:off x="2660070" y="2983703"/>
            <a:ext cx="1995055" cy="51847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sz="2000" dirty="0"/>
              <a:t>Брейншторм внутри команды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A5A90AB-E020-DF18-B80F-65FBF0B2DF11}"/>
              </a:ext>
            </a:extLst>
          </p:cNvPr>
          <p:cNvSpPr/>
          <p:nvPr/>
        </p:nvSpPr>
        <p:spPr>
          <a:xfrm>
            <a:off x="1906642" y="3842922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89BD7F3-895D-5731-8B46-112D6C570EA6}"/>
              </a:ext>
            </a:extLst>
          </p:cNvPr>
          <p:cNvSpPr txBox="1"/>
          <p:nvPr/>
        </p:nvSpPr>
        <p:spPr>
          <a:xfrm>
            <a:off x="2097662" y="3877791"/>
            <a:ext cx="1971040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sz="2000" dirty="0"/>
              <a:t>Анализ зарубежных конкурентов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0B96A96-DB91-38FD-B0D1-7B839E868F77}"/>
              </a:ext>
            </a:extLst>
          </p:cNvPr>
          <p:cNvSpPr/>
          <p:nvPr/>
        </p:nvSpPr>
        <p:spPr>
          <a:xfrm>
            <a:off x="3203242" y="4926269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7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7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BD73532-E3C1-40F5-3461-1B6F0E44BA2F}"/>
              </a:ext>
            </a:extLst>
          </p:cNvPr>
          <p:cNvSpPr txBox="1"/>
          <p:nvPr/>
        </p:nvSpPr>
        <p:spPr>
          <a:xfrm>
            <a:off x="3312170" y="4952949"/>
            <a:ext cx="2103120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sz="2000" dirty="0"/>
              <a:t>Анализ трендов, отраслевых сдвигов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264321B-EEAA-A748-CF56-4AF5B1F70F6A}"/>
              </a:ext>
            </a:extLst>
          </p:cNvPr>
          <p:cNvSpPr/>
          <p:nvPr/>
        </p:nvSpPr>
        <p:spPr>
          <a:xfrm>
            <a:off x="6279892" y="4927750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70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F4B8095-C723-9506-B005-8D8BD239DB25}"/>
              </a:ext>
            </a:extLst>
          </p:cNvPr>
          <p:cNvSpPr txBox="1"/>
          <p:nvPr/>
        </p:nvSpPr>
        <p:spPr>
          <a:xfrm>
            <a:off x="6467858" y="4954630"/>
            <a:ext cx="1949437" cy="765979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lang="ru-RU" sz="2000" dirty="0"/>
              <a:t>Встреча с экспертами рынка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DEE41A5-AE20-D3BA-F921-C3E08E9F30BF}"/>
              </a:ext>
            </a:extLst>
          </p:cNvPr>
          <p:cNvSpPr/>
          <p:nvPr/>
        </p:nvSpPr>
        <p:spPr>
          <a:xfrm>
            <a:off x="7627510" y="3842922"/>
            <a:ext cx="2466827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89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89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1E3762A-73E9-2A9C-8328-EA3199BB3745}"/>
              </a:ext>
            </a:extLst>
          </p:cNvPr>
          <p:cNvSpPr txBox="1"/>
          <p:nvPr/>
        </p:nvSpPr>
        <p:spPr>
          <a:xfrm>
            <a:off x="7709599" y="4055651"/>
            <a:ext cx="2315463" cy="51847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80000"/>
              </a:lnSpc>
            </a:pPr>
            <a:r>
              <a:rPr lang="ru-RU" sz="2000" dirty="0"/>
              <a:t>Прототипирование</a:t>
            </a:r>
          </a:p>
          <a:p>
            <a:pPr marR="5080" algn="ctr">
              <a:lnSpc>
                <a:spcPct val="80000"/>
              </a:lnSpc>
            </a:pPr>
            <a:r>
              <a:rPr lang="ru-RU" sz="2000" dirty="0"/>
              <a:t>и макеты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6CC5BF8-88EC-30A4-B8B0-A86696F39F2C}"/>
              </a:ext>
            </a:extLst>
          </p:cNvPr>
          <p:cNvSpPr/>
          <p:nvPr/>
        </p:nvSpPr>
        <p:spPr>
          <a:xfrm>
            <a:off x="7016711" y="2779544"/>
            <a:ext cx="2325370" cy="825500"/>
          </a:xfrm>
          <a:custGeom>
            <a:avLst/>
            <a:gdLst/>
            <a:ahLst/>
            <a:cxnLst/>
            <a:rect l="l" t="t" r="r" b="b"/>
            <a:pathLst>
              <a:path w="2325370" h="825500">
                <a:moveTo>
                  <a:pt x="0" y="137502"/>
                </a:moveTo>
                <a:lnTo>
                  <a:pt x="7009" y="94041"/>
                </a:lnTo>
                <a:lnTo>
                  <a:pt x="26530" y="56295"/>
                </a:lnTo>
                <a:lnTo>
                  <a:pt x="56295" y="26530"/>
                </a:lnTo>
                <a:lnTo>
                  <a:pt x="94041" y="7009"/>
                </a:lnTo>
                <a:lnTo>
                  <a:pt x="137502" y="0"/>
                </a:lnTo>
                <a:lnTo>
                  <a:pt x="2187796" y="0"/>
                </a:lnTo>
                <a:lnTo>
                  <a:pt x="2240417" y="10466"/>
                </a:lnTo>
                <a:lnTo>
                  <a:pt x="2285026" y="40273"/>
                </a:lnTo>
                <a:lnTo>
                  <a:pt x="2314833" y="84882"/>
                </a:lnTo>
                <a:lnTo>
                  <a:pt x="2325299" y="137502"/>
                </a:lnTo>
                <a:lnTo>
                  <a:pt x="2325299" y="687497"/>
                </a:lnTo>
                <a:lnTo>
                  <a:pt x="2318290" y="730958"/>
                </a:lnTo>
                <a:lnTo>
                  <a:pt x="2298769" y="768704"/>
                </a:lnTo>
                <a:lnTo>
                  <a:pt x="2269004" y="798469"/>
                </a:lnTo>
                <a:lnTo>
                  <a:pt x="2231258" y="817990"/>
                </a:lnTo>
                <a:lnTo>
                  <a:pt x="2187796" y="824999"/>
                </a:lnTo>
                <a:lnTo>
                  <a:pt x="137502" y="824999"/>
                </a:lnTo>
                <a:lnTo>
                  <a:pt x="94041" y="817990"/>
                </a:lnTo>
                <a:lnTo>
                  <a:pt x="56295" y="798469"/>
                </a:lnTo>
                <a:lnTo>
                  <a:pt x="26530" y="768704"/>
                </a:lnTo>
                <a:lnTo>
                  <a:pt x="7009" y="730958"/>
                </a:lnTo>
                <a:lnTo>
                  <a:pt x="0" y="687497"/>
                </a:lnTo>
                <a:lnTo>
                  <a:pt x="0" y="13750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9ECF63A-F4A6-DDCE-267F-F1DB18CEE51D}"/>
              </a:ext>
            </a:extLst>
          </p:cNvPr>
          <p:cNvSpPr txBox="1"/>
          <p:nvPr/>
        </p:nvSpPr>
        <p:spPr>
          <a:xfrm>
            <a:off x="7244928" y="2948266"/>
            <a:ext cx="1866900" cy="511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sz="2000" dirty="0"/>
              <a:t>Customer Development</a:t>
            </a:r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D3C89069-5047-CF6D-C2AC-1F772469D590}"/>
              </a:ext>
            </a:extLst>
          </p:cNvPr>
          <p:cNvGrpSpPr/>
          <p:nvPr/>
        </p:nvGrpSpPr>
        <p:grpSpPr>
          <a:xfrm>
            <a:off x="5293379" y="2239677"/>
            <a:ext cx="1273175" cy="671195"/>
            <a:chOff x="3935624" y="1346606"/>
            <a:chExt cx="1273175" cy="67119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EF9EC036-3FCD-EB10-3653-ECFCDEB3A19F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1145047" y="651899"/>
                  </a:move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0E6E2852-0191-8ABF-78DC-54E023D4D5ED}"/>
                </a:ext>
              </a:extLst>
            </p:cNvPr>
            <p:cNvSpPr/>
            <p:nvPr/>
          </p:nvSpPr>
          <p:spPr>
            <a:xfrm>
              <a:off x="3945149" y="1356131"/>
              <a:ext cx="1254125" cy="652145"/>
            </a:xfrm>
            <a:custGeom>
              <a:avLst/>
              <a:gdLst/>
              <a:ahLst/>
              <a:cxnLst/>
              <a:rect l="l" t="t" r="r" b="b"/>
              <a:pathLst>
                <a:path w="1254125" h="652144">
                  <a:moveTo>
                    <a:pt x="0" y="108652"/>
                  </a:moveTo>
                  <a:lnTo>
                    <a:pt x="8538" y="66359"/>
                  </a:lnTo>
                  <a:lnTo>
                    <a:pt x="31823" y="31823"/>
                  </a:lnTo>
                  <a:lnTo>
                    <a:pt x="66359" y="8538"/>
                  </a:lnTo>
                  <a:lnTo>
                    <a:pt x="108652" y="0"/>
                  </a:lnTo>
                  <a:lnTo>
                    <a:pt x="1145047" y="0"/>
                  </a:lnTo>
                  <a:lnTo>
                    <a:pt x="1186627" y="8270"/>
                  </a:lnTo>
                  <a:lnTo>
                    <a:pt x="1221876" y="31823"/>
                  </a:lnTo>
                  <a:lnTo>
                    <a:pt x="1245429" y="67072"/>
                  </a:lnTo>
                  <a:lnTo>
                    <a:pt x="1253699" y="108652"/>
                  </a:lnTo>
                  <a:lnTo>
                    <a:pt x="1253699" y="543247"/>
                  </a:lnTo>
                  <a:lnTo>
                    <a:pt x="1245161" y="585540"/>
                  </a:lnTo>
                  <a:lnTo>
                    <a:pt x="1221876" y="620076"/>
                  </a:lnTo>
                  <a:lnTo>
                    <a:pt x="1187340" y="643361"/>
                  </a:lnTo>
                  <a:lnTo>
                    <a:pt x="1145047" y="651899"/>
                  </a:lnTo>
                  <a:lnTo>
                    <a:pt x="108652" y="651899"/>
                  </a:lnTo>
                  <a:lnTo>
                    <a:pt x="66359" y="643361"/>
                  </a:lnTo>
                  <a:lnTo>
                    <a:pt x="31823" y="620076"/>
                  </a:lnTo>
                  <a:lnTo>
                    <a:pt x="8538" y="585540"/>
                  </a:lnTo>
                  <a:lnTo>
                    <a:pt x="0" y="543247"/>
                  </a:lnTo>
                  <a:lnTo>
                    <a:pt x="0" y="10865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8D34738C-69A7-8108-102C-301956BEB410}"/>
              </a:ext>
            </a:extLst>
          </p:cNvPr>
          <p:cNvSpPr txBox="1"/>
          <p:nvPr/>
        </p:nvSpPr>
        <p:spPr>
          <a:xfrm>
            <a:off x="5590224" y="2398070"/>
            <a:ext cx="79776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Мечта</a:t>
            </a:r>
          </a:p>
        </p:txBody>
      </p:sp>
    </p:spTree>
    <p:extLst>
      <p:ext uri="{BB962C8B-B14F-4D97-AF65-F5344CB8AC3E}">
        <p14:creationId xmlns:p14="http://schemas.microsoft.com/office/powerpoint/2010/main" val="4121871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E54770D1-54E8-87DC-4FE9-6E39344D14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137"/>
          <a:stretch/>
        </p:blipFill>
        <p:spPr>
          <a:xfrm>
            <a:off x="0" y="0"/>
            <a:ext cx="12202699" cy="6433457"/>
          </a:xfrm>
          <a:prstGeom prst="rect">
            <a:avLst/>
          </a:prstGeom>
        </p:spPr>
      </p:pic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888E92CA-59F4-291C-FAE0-9A5B67B6E76F}"/>
              </a:ext>
            </a:extLst>
          </p:cNvPr>
          <p:cNvSpPr txBox="1"/>
          <p:nvPr/>
        </p:nvSpPr>
        <p:spPr>
          <a:xfrm>
            <a:off x="4686213" y="703385"/>
            <a:ext cx="7369573" cy="7988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Видение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 определяет вашу всеобъемлющую цель, конечную причину создания продукта, позитивные изменения, которые вы хотите вызвать. Сделайте свое видение масштабным и вдохновляющим; используйте краткое заявление или слоган; и убедитесь, что заинтересованные стороны и команды разработчиков поддерживают его, что им делятся.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6" name="TextBox 5">
            <a:extLst>
              <a:ext uri="{FF2B5EF4-FFF2-40B4-BE49-F238E27FC236}">
                <a16:creationId xmlns:a16="http://schemas.microsoft.com/office/drawing/2014/main" id="{A8D13AF7-F726-AC8B-9DE9-1D8F8434B131}"/>
              </a:ext>
            </a:extLst>
          </p:cNvPr>
          <p:cNvSpPr txBox="1"/>
          <p:nvPr/>
        </p:nvSpPr>
        <p:spPr>
          <a:xfrm>
            <a:off x="203145" y="2370736"/>
            <a:ext cx="2627139" cy="203594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Целевая группа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 описывает рынок или сегмент рынка, к которому вы хотите обратиться. Вы должны указать, </a:t>
            </a:r>
            <a:r>
              <a:rPr lang="ru-RU" sz="1500" b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кому продукт может принести пользу</a:t>
            </a:r>
            <a:r>
              <a:rPr lang="ru-RU" sz="15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, кто его пользователи и клиенты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 Выберите однородную, четко обозначенную целевую группу, особенно при создании совершенно нового продукта.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7" name="TextBox 6">
            <a:extLst>
              <a:ext uri="{FF2B5EF4-FFF2-40B4-BE49-F238E27FC236}">
                <a16:creationId xmlns:a16="http://schemas.microsoft.com/office/drawing/2014/main" id="{1D1ED5C0-6D5C-6712-0AEC-575E1A75B439}"/>
              </a:ext>
            </a:extLst>
          </p:cNvPr>
          <p:cNvSpPr txBox="1"/>
          <p:nvPr/>
        </p:nvSpPr>
        <p:spPr>
          <a:xfrm>
            <a:off x="3162827" y="2355247"/>
            <a:ext cx="2885725" cy="23909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Потребности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 опишите ценностное предложение продукта: </a:t>
            </a:r>
            <a:r>
              <a:rPr lang="ru-RU" sz="15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основную проблему, которую решает продукт,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или </a:t>
            </a:r>
            <a:r>
              <a:rPr lang="ru-RU" sz="15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основное преимущество, которое он предлагает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 В разделе должно быть ясно, </a:t>
            </a:r>
            <a:r>
              <a:rPr lang="ru-RU" sz="15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почему люди захотят использовать продукт или платить за него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 Запечатлейте, как выглядит успех для пользователей и клиентов. Если вы определили несколько потребностей, расставьте для них приоритеты.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8" name="TextBox 7">
            <a:extLst>
              <a:ext uri="{FF2B5EF4-FFF2-40B4-BE49-F238E27FC236}">
                <a16:creationId xmlns:a16="http://schemas.microsoft.com/office/drawing/2014/main" id="{F3B01901-BB38-C411-196E-01668ECEA21D}"/>
              </a:ext>
            </a:extLst>
          </p:cNvPr>
          <p:cNvSpPr txBox="1"/>
          <p:nvPr/>
        </p:nvSpPr>
        <p:spPr>
          <a:xfrm>
            <a:off x="6218174" y="2327192"/>
            <a:ext cx="2885725" cy="241720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Продукт </a:t>
            </a:r>
            <a:r>
              <a:rPr lang="ru-RU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суммирует </a:t>
            </a:r>
            <a:r>
              <a:rPr lang="ru-RU" sz="1400" b="0" i="0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от трех до пяти функций, которые выделяют ваш продукт и имеют решающее значение для его успеха</a:t>
            </a:r>
            <a:r>
              <a:rPr lang="ru-RU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 Они, вероятно, будут соответствовать его уникальному торговому предложению, и они должны удовлетворять выявленные потребности. Не совершайте ошибку, перечисляя множество функций. Придерживайтесь максимум пяти. Запишите детали продукта на более позднем этапе в своем б</a:t>
            </a:r>
            <a:r>
              <a:rPr lang="ru-RU" sz="1400" dirty="0">
                <a:solidFill>
                  <a:srgbClr val="000000"/>
                </a:solidFill>
                <a:highlight>
                  <a:srgbClr val="FFFF00"/>
                </a:highlight>
              </a:rPr>
              <a:t>е</a:t>
            </a:r>
            <a:r>
              <a:rPr lang="ru-RU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клоге продукта.</a:t>
            </a:r>
            <a:endParaRPr lang="ru-RU" sz="1400" dirty="0">
              <a:highlight>
                <a:srgbClr val="FFFF00"/>
              </a:highlight>
            </a:endParaRPr>
          </a:p>
        </p:txBody>
      </p:sp>
      <p:sp useBgFill="1">
        <p:nvSpPr>
          <p:cNvPr id="9" name="TextBox 8">
            <a:extLst>
              <a:ext uri="{FF2B5EF4-FFF2-40B4-BE49-F238E27FC236}">
                <a16:creationId xmlns:a16="http://schemas.microsoft.com/office/drawing/2014/main" id="{818EC677-A090-9B8B-774C-D3AE0D5BB4F5}"/>
              </a:ext>
            </a:extLst>
          </p:cNvPr>
          <p:cNvSpPr txBox="1"/>
          <p:nvPr/>
        </p:nvSpPr>
        <p:spPr>
          <a:xfrm>
            <a:off x="9272951" y="2425166"/>
            <a:ext cx="2694131" cy="185127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Цели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 </a:t>
            </a:r>
            <a:r>
              <a:rPr lang="ru-RU" sz="15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Бизнеса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, объясните, почему вашей компании стоит инвестировать в продукт. Желаемые выгоды для бизнеса, например, увеличение доходов, выход на новый рынок, снижение затрат, развитие бренда или приобретение ценных знаний. Пример </a:t>
            </a:r>
            <a:r>
              <a:rPr lang="ru-RU" sz="1500" dirty="0">
                <a:solidFill>
                  <a:srgbClr val="000000"/>
                </a:solidFill>
                <a:highlight>
                  <a:srgbClr val="FFFF00"/>
                </a:highlight>
              </a:rPr>
              <a:t>c</a:t>
            </a:r>
            <a:r>
              <a:rPr lang="ru-RU" sz="1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sz="1500" dirty="0">
                <a:solidFill>
                  <a:srgbClr val="000000"/>
                </a:solidFill>
                <a:highlight>
                  <a:srgbClr val="FFFF00"/>
                </a:highlight>
              </a:rPr>
              <a:t>Toyota Prius</a:t>
            </a:r>
            <a:endParaRPr lang="en-US" sz="1500" dirty="0">
              <a:highlight>
                <a:srgbClr val="FFFF00"/>
              </a:highlight>
            </a:endParaRPr>
          </a:p>
        </p:txBody>
      </p:sp>
      <p:sp useBgFill="1">
        <p:nvSpPr>
          <p:cNvPr id="10" name="TextBox 9">
            <a:extLst>
              <a:ext uri="{FF2B5EF4-FFF2-40B4-BE49-F238E27FC236}">
                <a16:creationId xmlns:a16="http://schemas.microsoft.com/office/drawing/2014/main" id="{61CF7DCE-603C-6185-439F-D85574387229}"/>
              </a:ext>
            </a:extLst>
          </p:cNvPr>
          <p:cNvSpPr txBox="1"/>
          <p:nvPr/>
        </p:nvSpPr>
        <p:spPr>
          <a:xfrm>
            <a:off x="268460" y="5977441"/>
            <a:ext cx="2627139" cy="4616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500" dirty="0">
                <a:solidFill>
                  <a:srgbClr val="000000"/>
                </a:solidFill>
                <a:highlight>
                  <a:srgbClr val="FFFF00"/>
                </a:highlight>
              </a:rPr>
              <a:t>Основные конкуренты, их сильные и слабые стороны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11" name="TextBox 10">
            <a:extLst>
              <a:ext uri="{FF2B5EF4-FFF2-40B4-BE49-F238E27FC236}">
                <a16:creationId xmlns:a16="http://schemas.microsoft.com/office/drawing/2014/main" id="{78F42F85-2CE3-C005-FE63-D8BC2405B2AF}"/>
              </a:ext>
            </a:extLst>
          </p:cNvPr>
          <p:cNvSpPr txBox="1"/>
          <p:nvPr/>
        </p:nvSpPr>
        <p:spPr>
          <a:xfrm>
            <a:off x="3299993" y="5955698"/>
            <a:ext cx="2400216" cy="4616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Как вы будете монетизировать продукт?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12" name="TextBox 11">
            <a:extLst>
              <a:ext uri="{FF2B5EF4-FFF2-40B4-BE49-F238E27FC236}">
                <a16:creationId xmlns:a16="http://schemas.microsoft.com/office/drawing/2014/main" id="{F077F0E6-BF19-79DB-FC38-72E78C5E218F}"/>
              </a:ext>
            </a:extLst>
          </p:cNvPr>
          <p:cNvSpPr txBox="1"/>
          <p:nvPr/>
        </p:nvSpPr>
        <p:spPr>
          <a:xfrm>
            <a:off x="6217364" y="5803295"/>
            <a:ext cx="2804610" cy="92333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Основные статьи затрат на разработку</a:t>
            </a:r>
            <a:r>
              <a:rPr lang="en-US" sz="1500" dirty="0">
                <a:solidFill>
                  <a:srgbClr val="000000"/>
                </a:solidFill>
                <a:highlight>
                  <a:srgbClr val="FFFF00"/>
                </a:highlight>
              </a:rPr>
              <a:t>, </a:t>
            </a:r>
            <a:r>
              <a:rPr lang="ru-RU" sz="1500" dirty="0">
                <a:solidFill>
                  <a:srgbClr val="000000"/>
                </a:solidFill>
                <a:highlight>
                  <a:srgbClr val="FFFF00"/>
                </a:highlight>
              </a:rPr>
              <a:t>маркетинг, продажи обеспечение функционирования продукта</a:t>
            </a:r>
            <a:endParaRPr lang="ru-RU" sz="1500" dirty="0">
              <a:highlight>
                <a:srgbClr val="FFFF00"/>
              </a:highlight>
            </a:endParaRPr>
          </a:p>
        </p:txBody>
      </p:sp>
      <p:sp useBgFill="1">
        <p:nvSpPr>
          <p:cNvPr id="13" name="TextBox 12">
            <a:extLst>
              <a:ext uri="{FF2B5EF4-FFF2-40B4-BE49-F238E27FC236}">
                <a16:creationId xmlns:a16="http://schemas.microsoft.com/office/drawing/2014/main" id="{348285CE-5CE1-788C-8A89-7391713E8B8A}"/>
              </a:ext>
            </a:extLst>
          </p:cNvPr>
          <p:cNvSpPr txBox="1"/>
          <p:nvPr/>
        </p:nvSpPr>
        <p:spPr>
          <a:xfrm>
            <a:off x="9251178" y="5549951"/>
            <a:ext cx="2804609" cy="12100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Каналы продвижения.</a:t>
            </a:r>
            <a:b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</a:br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Как вы будете продвигать и продавать продукт?</a:t>
            </a:r>
            <a:b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</a:br>
            <a:r>
              <a:rPr lang="ru-RU" sz="150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Существуют ли данные каналы сейчас?</a:t>
            </a:r>
            <a:endParaRPr lang="ru-RU" sz="15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23497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2EF474-65D3-B069-7563-9CBA44D8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65" y="307277"/>
            <a:ext cx="10515600" cy="1339432"/>
          </a:xfrm>
        </p:spPr>
        <p:txBody>
          <a:bodyPr>
            <a:normAutofit/>
          </a:bodyPr>
          <a:lstStyle/>
          <a:p>
            <a:r>
              <a:rPr lang="ru-RU" dirty="0"/>
              <a:t>Распространённые ошибки</a:t>
            </a:r>
            <a:br>
              <a:rPr lang="ru-RU" dirty="0"/>
            </a:br>
            <a:r>
              <a:rPr lang="ru-RU" dirty="0"/>
              <a:t>относительно видения продукта</a:t>
            </a: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DC2FC16A-729A-BA87-2545-375F86C3770C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3859" y="2049573"/>
            <a:ext cx="8065954" cy="4289819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BEE94AB2-9688-2760-D324-F5D7306ACBB1}"/>
              </a:ext>
            </a:extLst>
          </p:cNvPr>
          <p:cNvSpPr txBox="1"/>
          <p:nvPr/>
        </p:nvSpPr>
        <p:spPr>
          <a:xfrm>
            <a:off x="2767141" y="2796261"/>
            <a:ext cx="2370733" cy="1066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chemeClr val="bg1"/>
                </a:solidFill>
              </a:rPr>
              <a:t>Нет видения</a:t>
            </a:r>
          </a:p>
          <a:p>
            <a:pPr marL="12700" marR="5080" indent="-635" algn="ctr">
              <a:lnSpc>
                <a:spcPct val="100000"/>
              </a:lnSpc>
              <a:spcBef>
                <a:spcPts val="1465"/>
              </a:spcBef>
            </a:pPr>
            <a:r>
              <a:rPr dirty="0">
                <a:solidFill>
                  <a:schemeClr val="bg1"/>
                </a:solidFill>
              </a:rPr>
              <a:t>Продукт представляет собой сборную солянку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B02CAF22-FAA6-A8EF-6C92-A0513E570F76}"/>
              </a:ext>
            </a:extLst>
          </p:cNvPr>
          <p:cNvSpPr txBox="1"/>
          <p:nvPr/>
        </p:nvSpPr>
        <p:spPr>
          <a:xfrm>
            <a:off x="3492093" y="4486194"/>
            <a:ext cx="1814557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chemeClr val="bg1"/>
                </a:solidFill>
              </a:rPr>
              <a:t>Чрезмерный анализ рынка и учет только данных от клиентов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88DD2F60-797E-E736-D838-F59BD2C59C1A}"/>
              </a:ext>
            </a:extLst>
          </p:cNvPr>
          <p:cNvSpPr txBox="1"/>
          <p:nvPr/>
        </p:nvSpPr>
        <p:spPr>
          <a:xfrm>
            <a:off x="5676466" y="4229606"/>
            <a:ext cx="1651433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chemeClr val="bg1"/>
                </a:solidFill>
              </a:rPr>
              <a:t>Я лучше знаю, что нужно клиентам</a:t>
            </a: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D398BB6F-7A96-BD1B-CA7C-BBE991D8B4E6}"/>
              </a:ext>
            </a:extLst>
          </p:cNvPr>
          <p:cNvSpPr txBox="1"/>
          <p:nvPr/>
        </p:nvSpPr>
        <p:spPr>
          <a:xfrm>
            <a:off x="7946274" y="3321216"/>
            <a:ext cx="198467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Вырубленное в граните видение продукта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40E95BC-0C12-E833-E8D0-CB7E24F552B5}"/>
              </a:ext>
            </a:extLst>
          </p:cNvPr>
          <p:cNvSpPr txBox="1"/>
          <p:nvPr/>
        </p:nvSpPr>
        <p:spPr>
          <a:xfrm>
            <a:off x="5446997" y="2659297"/>
            <a:ext cx="146112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marR="5080" indent="-10160">
              <a:lnSpc>
                <a:spcPct val="100000"/>
              </a:lnSpc>
              <a:spcBef>
                <a:spcPts val="100"/>
              </a:spcBef>
            </a:pPr>
            <a:r>
              <a:rPr dirty="0"/>
              <a:t>Больше фич </a:t>
            </a:r>
            <a:r>
              <a:rPr lang="ru-RU" dirty="0"/>
              <a:t>—</a:t>
            </a:r>
            <a:r>
              <a:rPr dirty="0"/>
              <a:t> больше value</a:t>
            </a:r>
          </a:p>
        </p:txBody>
      </p:sp>
    </p:spTree>
    <p:extLst>
      <p:ext uri="{BB962C8B-B14F-4D97-AF65-F5344CB8AC3E}">
        <p14:creationId xmlns:p14="http://schemas.microsoft.com/office/powerpoint/2010/main" val="3643494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E1D7D-D625-3771-132E-D59E0A530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72B42F-15A9-C010-019E-5E4683A74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Продуктовые гипотезы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2B4BB-CFEB-A919-5C93-C28821A44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246"/>
            <a:ext cx="10515600" cy="499064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Продуктовые гипотезы — это предположения о том, как будет меняться состояние продукта в зависимости от ваших действий.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Формула: </a:t>
            </a:r>
            <a:r>
              <a:rPr lang="en-US" i="1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Если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то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Y»</a:t>
            </a:r>
            <a:endParaRPr lang="ru-RU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наши велосипеды покрасить в розовый цвет — они будут продаваться в 5 раз лучше за счёт привлечение женской аудитории.»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снизить цену в 2 раза, будут покупать в 4 раза больше»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повысить цену в 2 раза, то продажи не снизятся»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фичу Х, то это это привлечёт 10000 новых пользователей</a:t>
            </a:r>
            <a:r>
              <a:rPr lang="en-US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течение месяца»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кнопку «Купить» больше и зеленее — будут чаще кликать»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Гипотезы надо проверять! Например через продуктовые исследования,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MVP, A/B </a:t>
            </a: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и т.п.</a:t>
            </a:r>
          </a:p>
        </p:txBody>
      </p:sp>
    </p:spTree>
    <p:extLst>
      <p:ext uri="{BB962C8B-B14F-4D97-AF65-F5344CB8AC3E}">
        <p14:creationId xmlns:p14="http://schemas.microsoft.com/office/powerpoint/2010/main" val="1439565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6579E-FE43-D3B7-E78A-8B2852C61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7B7163-951B-80F7-C551-B984634D5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36"/>
            <a:ext cx="10515600" cy="794657"/>
          </a:xfrm>
        </p:spPr>
        <p:txBody>
          <a:bodyPr>
            <a:normAutofit/>
          </a:bodyPr>
          <a:lstStyle/>
          <a:p>
            <a:r>
              <a:rPr lang="ru-RU" dirty="0"/>
              <a:t>Виды продуктовых гипотез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D4ED7B-6BB0-4885-5437-BB17DA548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5436"/>
            <a:ext cx="10952018" cy="598912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привлечения</a:t>
            </a:r>
            <a:r>
              <a:rPr lang="ru-RU" sz="2000" dirty="0"/>
              <a:t>. Тестируют каналы привлечения пользователей в продукт.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добавим в объявление цену, то </a:t>
            </a:r>
            <a:r>
              <a:rPr lang="ru-RU" sz="1800" dirty="0">
                <a:hlinkClick r:id="rId2"/>
              </a:rPr>
              <a:t>конверсия в покупку</a:t>
            </a:r>
            <a:r>
              <a:rPr lang="ru-RU" sz="1800" dirty="0"/>
              <a:t> вырастет на 7%</a:t>
            </a:r>
            <a:r>
              <a:rPr lang="en-US" sz="1800" dirty="0"/>
              <a:t>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изменим заголовок в письме рассылки, то увеличим открываемость писем на 50%</a:t>
            </a:r>
            <a:r>
              <a:rPr lang="en-US" sz="1800" dirty="0"/>
              <a:t>»</a:t>
            </a:r>
            <a:endParaRPr lang="ru-RU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делать один юмористический пост в день, то увеличим количество подписчиков за две недели на 400 человек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активации.</a:t>
            </a:r>
            <a:r>
              <a:rPr lang="ru-RU" sz="2000" dirty="0"/>
              <a:t> Тестируют самый первый успешный пользовательский опыт.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в форме регистрации убрать одно из четырех полей, то конверсия увеличится на четверть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удержания.</a:t>
            </a:r>
            <a:r>
              <a:rPr lang="ru-RU" sz="2000" dirty="0"/>
              <a:t> Тестируем создание привычки пользоваться нашим продуктом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каждый раз уведомлять пользователей по </a:t>
            </a:r>
            <a:r>
              <a:rPr lang="en" sz="1800" dirty="0"/>
              <a:t>email </a:t>
            </a:r>
            <a:r>
              <a:rPr lang="ru-RU" sz="1800" dirty="0"/>
              <a:t>о том, что кто-то отметил его на фотографии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виральности</a:t>
            </a:r>
            <a:r>
              <a:rPr lang="ru-RU" sz="2000" dirty="0"/>
              <a:t>. Про привлечение новых пользователей через существующих.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Три старых пользователя приводят 10 новых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монетизации</a:t>
            </a:r>
            <a:r>
              <a:rPr lang="ru-RU" sz="2000" dirty="0"/>
              <a:t>. Про то, как переводить активных пользователей в платящих.</a:t>
            </a:r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ценности</a:t>
            </a:r>
            <a:r>
              <a:rPr lang="ru-RU" sz="2000" dirty="0"/>
              <a:t>. Про востребованность главной ценности вашего продукта пользователями.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«Социальная сеть для собак», «Социальная сеть для мёртвых»</a:t>
            </a:r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управленческие</a:t>
            </a:r>
            <a:r>
              <a:rPr lang="ru-RU" sz="2000" dirty="0"/>
              <a:t>. Связаны с изменениями в команде, использованием новых продуктов для повышения какой–либо метрики.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«Если нанять в команду продукта второго контент–менеджера, то количество подписчиков в приложении вырастет на 1000 человек за 3 месяца.»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«Или если мы начнем использовать эту платформу для управления проектами, то...»</a:t>
            </a:r>
          </a:p>
        </p:txBody>
      </p:sp>
    </p:spTree>
    <p:extLst>
      <p:ext uri="{BB962C8B-B14F-4D97-AF65-F5344CB8AC3E}">
        <p14:creationId xmlns:p14="http://schemas.microsoft.com/office/powerpoint/2010/main" val="76922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4BD09-F22F-A74B-AEEF-DBFB04E3CF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3186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37FB6-F8AE-3E42-8BA2-BE14DA74CA32}"/>
              </a:ext>
            </a:extLst>
          </p:cNvPr>
          <p:cNvSpPr txBox="1"/>
          <p:nvPr/>
        </p:nvSpPr>
        <p:spPr>
          <a:xfrm>
            <a:off x="6318606" y="119269"/>
            <a:ext cx="577731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ru-RU" sz="3200" b="1" dirty="0"/>
              <a:t>Какие темы затронем?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Product management (</a:t>
            </a:r>
            <a:r>
              <a:rPr lang="ru-RU" sz="3600" dirty="0"/>
              <a:t>Управление продуктом</a:t>
            </a:r>
            <a:r>
              <a:rPr lang="en-US" sz="3600" dirty="0"/>
              <a:t>)</a:t>
            </a:r>
            <a:endParaRPr lang="ru-RU" sz="36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Customer development</a:t>
            </a:r>
            <a:endParaRPr lang="ru-RU" sz="36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600" dirty="0"/>
              <a:t>Продуктовые исследования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600" dirty="0"/>
              <a:t>Продуктовые метрики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Unit-</a:t>
            </a:r>
            <a:r>
              <a:rPr lang="ru-RU" sz="3600" dirty="0"/>
              <a:t>экономика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Customer Journey Map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019095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47E4A-28C5-B4B6-110A-8C2ED522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1548"/>
          </a:xfrm>
        </p:spPr>
        <p:txBody>
          <a:bodyPr/>
          <a:lstStyle/>
          <a:p>
            <a:r>
              <a:rPr lang="ru-RU" dirty="0"/>
              <a:t>Что нужно уметь продакту?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D90264-A137-981D-2A90-4BCAD1618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674"/>
            <a:ext cx="10515600" cy="51061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Понимать потребность рынка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пользователи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думаем со стороны пользователя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разговариваем с пользователем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Уметь выбрать самое важное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приоритезация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выдвигаем гипотезы и ставим эксперименты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Уметь довести задачу до реализации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разработчики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процессы разработки / управление проектом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Проанализировать результаты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аналитика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верим только числам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выдвигаем гипотезы и ставим эксперименты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Показать рост прибыли руководству (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бизнес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верим только числам</a:t>
            </a:r>
          </a:p>
        </p:txBody>
      </p:sp>
    </p:spTree>
    <p:extLst>
      <p:ext uri="{BB962C8B-B14F-4D97-AF65-F5344CB8AC3E}">
        <p14:creationId xmlns:p14="http://schemas.microsoft.com/office/powerpoint/2010/main" val="2642065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1BFDE-6C4F-F62B-5C39-FB908A986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7202"/>
          </a:xfrm>
        </p:spPr>
        <p:txBody>
          <a:bodyPr/>
          <a:lstStyle/>
          <a:p>
            <a:r>
              <a:rPr lang="ru-RU" dirty="0"/>
              <a:t>Продуктовый подход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E8439C-EA1E-B1E9-C487-61ADAD9AF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911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ru-RU" dirty="0"/>
              <a:t>Думаем со стороны пользователя</a:t>
            </a:r>
            <a:br>
              <a:rPr lang="ru-RU" dirty="0"/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CJM, JTBD, User stories, Be the user,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эмпатия)</a:t>
            </a:r>
          </a:p>
          <a:p>
            <a:pPr>
              <a:lnSpc>
                <a:spcPct val="110000"/>
              </a:lnSpc>
            </a:pPr>
            <a:r>
              <a:rPr lang="ru-RU" dirty="0"/>
              <a:t>Разговариваем с пользователем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CustDev,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сбор фидбэка, 5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Why’s,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исследования,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Soft skills)</a:t>
            </a:r>
          </a:p>
          <a:p>
            <a:pPr>
              <a:lnSpc>
                <a:spcPct val="110000"/>
              </a:lnSpc>
            </a:pPr>
            <a:r>
              <a:rPr lang="ru-RU" dirty="0"/>
              <a:t>Работаем гибко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(итерации,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Agile, Scrum,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ретроспектива,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OKR)</a:t>
            </a:r>
          </a:p>
          <a:p>
            <a:pPr>
              <a:lnSpc>
                <a:spcPct val="110000"/>
              </a:lnSpc>
            </a:pPr>
            <a:r>
              <a:rPr lang="ru-RU" dirty="0"/>
              <a:t>Верим только числам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DataDriven, ROI,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метрики, аналитика,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Unit-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экономика)</a:t>
            </a:r>
          </a:p>
          <a:p>
            <a:pPr>
              <a:lnSpc>
                <a:spcPct val="110000"/>
              </a:lnSpc>
            </a:pPr>
            <a:r>
              <a:rPr lang="ru-RU" dirty="0"/>
              <a:t>Выдвигаем гипотезы и ставим эксперименты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MVP, Fail Fast, A/B-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тесты, приоритезация)</a:t>
            </a:r>
          </a:p>
          <a:p>
            <a:pPr>
              <a:lnSpc>
                <a:spcPct val="11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2447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31C43-36C3-D7F9-BB2F-2A2E0CBD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136" y="101885"/>
            <a:ext cx="8637396" cy="854075"/>
          </a:xfrm>
        </p:spPr>
        <p:txBody>
          <a:bodyPr/>
          <a:lstStyle/>
          <a:p>
            <a:r>
              <a:rPr lang="ru-RU" dirty="0">
                <a:effectLst/>
              </a:rPr>
              <a:t>Кейс 1: создаём интернет-магазин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AF3BA7-1FDE-AC8D-9ABE-24C9E3990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136" y="955961"/>
            <a:ext cx="10595150" cy="580015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Думаем со стороны пользователя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описываем кого считаем нашим пользователем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конкурентов, чтобы понять цены и набор товаров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Разговариваем с пользователем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рассказываем свои идеи (цены, товары)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слушаем обратную связь, получаем новые идеи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Работаем гибко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собираем “на коленке” первую версию магазина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показывать пользователям, постепенно пускаем трафик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Верим только числам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конверсию, динамику продаж, стоимость привлечения, покупаемые товары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Выдвигаем гипотезы и ставим эксперименты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строим гипотезы “если добавить такой-то товар, то выручка на столько-то вырастет”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“если на главную страницу добавить такие-то товары со скидкой, то продажи изменятся на столько-то”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323027-65EE-0309-3024-4A9FAFDD9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532" y="0"/>
            <a:ext cx="2937468" cy="43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50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4AF033-3B93-0BB5-9BF1-1597ADA8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208917"/>
            <a:ext cx="10515600" cy="738461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Кейс 2: создаём переговорную комнату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B4DCC8-1F22-E607-4DE7-FD2A53819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5" y="947378"/>
            <a:ext cx="9005686" cy="59106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Думаем со стороны пользователя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для каких типов встреч и в какое время используют переговорки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изучаем как сделано у других компаний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Разговариваем с пользователем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общаемся с сотрудниками, узнаём что удобно / неудобно и почему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составляем список идей, приоритезируем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Работаем гибко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делаем первую минимальную версию переговорки (несколько стульев)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получаем первую обратную связь (что добавить и почему, что изменить)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вносим изменения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Верим только числам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замеряем что изменилось (например, с помощью опросов сотрудников)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Выдвигаем гипотезы и ставим эксперименты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строим гипотезы “если добавить маркерную доску, то опрос сотрудников покажет на столько-то % лучший результат”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“если добавить большой экран, то удобнее будет подключать удаленных сотрудников и оценка качества встреч повысится на столько-то”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393967-C346-9623-9469-55C6E514A9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2871" y="1301434"/>
            <a:ext cx="2553010" cy="46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17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22E3B5-79E9-E154-55B8-07C15918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5DFBF6F-C194-2BBD-8ED2-9D88DFE92BE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Customer Development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7C43529-78D0-3A02-E292-B66BD9E1B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128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68195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8225" y="2027690"/>
            <a:ext cx="5352415" cy="15011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0"/>
              </a:spcBef>
            </a:pPr>
            <a:r>
              <a:rPr sz="4000" dirty="0">
                <a:solidFill>
                  <a:schemeClr val="accent5">
                    <a:lumMod val="50000"/>
                  </a:schemeClr>
                </a:solidFill>
              </a:rPr>
              <a:t>«Внутри здания ничего не происходит, так что выйди на улицу»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6000" y="3702731"/>
            <a:ext cx="490728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Стив Бланк,</a:t>
            </a:r>
          </a:p>
          <a:p>
            <a:pPr marL="12700">
              <a:lnSpc>
                <a:spcPct val="100000"/>
              </a:lnSpc>
            </a:pPr>
            <a:r>
              <a:rPr sz="2000" dirty="0"/>
              <a:t>основатель подхода customer development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AFC492-F094-5A3F-DCAB-7744760EE7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5" t="7440" r="2752" b="6008"/>
          <a:stretch/>
        </p:blipFill>
        <p:spPr>
          <a:xfrm>
            <a:off x="7655011" y="4658497"/>
            <a:ext cx="4536989" cy="21995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0488B-8A97-F9FE-507B-FA5263000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053"/>
          </a:xfrm>
        </p:spPr>
        <p:txBody>
          <a:bodyPr/>
          <a:lstStyle/>
          <a:p>
            <a:r>
              <a:rPr lang="en-US" sz="4400" dirty="0"/>
              <a:t>Customer development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23600A-8CCF-6D1D-3DBF-EEA9A17E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6640"/>
            <a:ext cx="10515600" cy="4871737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" sz="2000" dirty="0"/>
              <a:t>Customer Development — </a:t>
            </a:r>
            <a:r>
              <a:rPr lang="ru-RU" sz="2000" dirty="0"/>
              <a:t>это методология, разработанная Стивом Бланком, которая стала основой для подхода </a:t>
            </a:r>
            <a:r>
              <a:rPr lang="en" sz="2000" dirty="0"/>
              <a:t>Lean Startup. </a:t>
            </a:r>
            <a:r>
              <a:rPr lang="ru-RU" sz="2000" dirty="0"/>
              <a:t>Этот процесс предполагает тесное взаимодействие с потенциальными клиентами для понимания их потребностей и проблем, а затем разработку продукта, который решает эти проблемы. </a:t>
            </a:r>
            <a:r>
              <a:rPr lang="en" sz="2000" dirty="0"/>
              <a:t>Customer Development </a:t>
            </a:r>
            <a:r>
              <a:rPr lang="ru-RU" sz="2000" dirty="0"/>
              <a:t>делится на четыре этапа: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Customer Discovery — </a:t>
            </a:r>
            <a:r>
              <a:rPr lang="ru-RU" sz="2000" dirty="0"/>
              <a:t>исследование клиентов для выяснения их проблем и потребностей.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Customer Validation — </a:t>
            </a:r>
            <a:r>
              <a:rPr lang="ru-RU" sz="2000" dirty="0"/>
              <a:t>подтверждение, что предложенное решение соответствует потребностям клиентов.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Customer Creation — </a:t>
            </a:r>
            <a:r>
              <a:rPr lang="ru-RU" sz="2000" dirty="0"/>
              <a:t>создание клиентской базы и рост продаж.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Company Building — </a:t>
            </a:r>
            <a:r>
              <a:rPr lang="ru-RU" sz="2000" dirty="0"/>
              <a:t>переход от временной организации, ориентированной на поиск бизнес-модели, к формальной структуре.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62242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0547D9-8FB2-0AEB-FF55-7974E5F1E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3666037"/>
            <a:ext cx="5457568" cy="30683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3DCA4-5C3C-2E4F-8854-7B01710F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27"/>
            <a:ext cx="10515600" cy="1029722"/>
          </a:xfrm>
        </p:spPr>
        <p:txBody>
          <a:bodyPr>
            <a:normAutofit/>
          </a:bodyPr>
          <a:lstStyle/>
          <a:p>
            <a:r>
              <a:rPr lang="en-US" sz="5400" dirty="0"/>
              <a:t>Customer development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77D36-91D2-2942-9B75-39657A4C7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296541"/>
            <a:ext cx="10515600" cy="261050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Customer development</a:t>
            </a:r>
            <a:r>
              <a:rPr lang="en-US" sz="2400" dirty="0"/>
              <a:t> — </a:t>
            </a:r>
            <a:r>
              <a:rPr lang="ru-RU" sz="2400" dirty="0"/>
              <a:t>«процесс получения инсайтов от пользователей для создания, проверки и оптимизации идей развития продукта с помощью интервью и структурированных экспериментов»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Стив Бланк — известный американский предприниматель, создатель восьми успешных стартапов, «Крестный отец Кремниевой долины»", автор методики развития клиентов, которая легла в основу концепции бережливого стартапа, автор популярных книг, посвященных стартапам, преподаватель ведущих американских университетов.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89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E7589-A259-D94D-98D4-D78D2FF1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354735"/>
            <a:ext cx="10515600" cy="853580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C98F83-AC9F-9843-8216-3F5ABB19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396773"/>
            <a:ext cx="10843041" cy="498172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Общаться с пользователями нужно и важно,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если вы не Стив Джобс. Если вы этого делать не умеете или не хотите, то вы плохой продакт, которому никто не доверит деньги и команду.</a:t>
            </a:r>
          </a:p>
          <a:p>
            <a:pPr>
              <a:lnSpc>
                <a:spcPct val="100000"/>
              </a:lnSpc>
            </a:pPr>
            <a:r>
              <a:rPr lang="ru-RU" dirty="0"/>
              <a:t>Валидировать продуктовые идеи</a:t>
            </a:r>
            <a:r>
              <a:rPr lang="en-US" dirty="0"/>
              <a:t> (</a:t>
            </a:r>
            <a:r>
              <a:rPr lang="ru-RU" dirty="0"/>
              <a:t>продуктовые гипотезы</a:t>
            </a:r>
            <a:r>
              <a:rPr lang="en-US" dirty="0"/>
              <a:t>)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ru-RU" dirty="0"/>
              <a:t>Например через </a:t>
            </a:r>
            <a:r>
              <a:rPr lang="en-US" dirty="0"/>
              <a:t>MVP </a:t>
            </a:r>
            <a:r>
              <a:rPr lang="ru-RU" dirty="0"/>
              <a:t>(</a:t>
            </a:r>
            <a:r>
              <a:rPr lang="en-US" dirty="0"/>
              <a:t>Minimum Valuable Product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минимальный продукт, чтобы проверить, заходит ли он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ru-RU" dirty="0"/>
              <a:t>Нужна ли новая функциональность </a:t>
            </a:r>
            <a:r>
              <a:rPr lang="en-US" dirty="0"/>
              <a:t>/ </a:t>
            </a:r>
            <a:r>
              <a:rPr lang="ru-RU" dirty="0"/>
              <a:t>фича</a:t>
            </a:r>
          </a:p>
          <a:p>
            <a:pPr>
              <a:lnSpc>
                <a:spcPct val="100000"/>
              </a:lnSpc>
            </a:pPr>
            <a:r>
              <a:rPr lang="ru-RU" dirty="0"/>
              <a:t>Сколько брать денег за продукт?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сколько его реально готовы купить?</a:t>
            </a:r>
          </a:p>
          <a:p>
            <a:pPr>
              <a:lnSpc>
                <a:spcPct val="100000"/>
              </a:lnSpc>
            </a:pPr>
            <a:r>
              <a:rPr lang="ru-RU" dirty="0"/>
              <a:t>Делаем не только вначале перед запуском проекта, но и в любой точке жизненного цикла продукта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ru-RU" dirty="0"/>
              <a:t>Выявлять паттерны, касающиеся поведения (потенциальных) пользователей</a:t>
            </a:r>
          </a:p>
          <a:p>
            <a:pPr marL="0" indent="0">
              <a:lnSpc>
                <a:spcPct val="100000"/>
              </a:lnSpc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33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B9202-C0F6-9749-B196-EAAF704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3"/>
          </a:xfrm>
        </p:spPr>
        <p:txBody>
          <a:bodyPr/>
          <a:lstStyle/>
          <a:p>
            <a:r>
              <a:rPr lang="en-US" dirty="0"/>
              <a:t>CustDev</a:t>
            </a:r>
            <a:r>
              <a:rPr lang="ru-RU" dirty="0"/>
              <a:t> — просто и это важно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59B4CD-73DB-1C45-BFE0-ECCFF5492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206"/>
            <a:ext cx="10515600" cy="47628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200" dirty="0"/>
              <a:t>Не нужны супер-знания и особые навыки, чтобы пообщаться с пользователем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Стоимость — время, потраченное вами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/>
              <a:t>InterCom (Live Chat </a:t>
            </a:r>
            <a:r>
              <a:rPr lang="ru-RU" sz="2200" dirty="0"/>
              <a:t>для общения с пользователями</a:t>
            </a:r>
            <a:r>
              <a:rPr lang="en-US" sz="2200" dirty="0"/>
              <a:t>): ”Customer day” — </a:t>
            </a:r>
            <a:r>
              <a:rPr lang="ru-RU" sz="2200" dirty="0"/>
              <a:t>каждый месяц один день каждый сотрудник компании общается с пользователями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Такси </a:t>
            </a:r>
            <a:r>
              <a:rPr lang="en" sz="2200" dirty="0"/>
              <a:t>Juno</a:t>
            </a:r>
            <a:r>
              <a:rPr lang="ru-RU" sz="2200" dirty="0"/>
              <a:t> (делал</a:t>
            </a: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Игорь Магазинник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200" dirty="0"/>
              <a:t>русскоязычный создатель V</a:t>
            </a:r>
            <a:r>
              <a:rPr lang="en-US" sz="2200" dirty="0"/>
              <a:t>iber</a:t>
            </a:r>
            <a:r>
              <a:rPr lang="ru-RU" sz="2200" dirty="0"/>
              <a:t>) — на 2 недели десантировались с Нью Йорке и изучали местный рынок такси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Если нет возможности вовлечь всех в </a:t>
            </a:r>
            <a:r>
              <a:rPr lang="en-US" sz="2200" dirty="0"/>
              <a:t>CusDev — </a:t>
            </a:r>
            <a:r>
              <a:rPr lang="ru-RU" sz="2200" dirty="0"/>
              <a:t>рассказывайте в вашей компании </a:t>
            </a:r>
            <a:r>
              <a:rPr lang="en-US" sz="2200" dirty="0"/>
              <a:t>/ </a:t>
            </a:r>
            <a:r>
              <a:rPr lang="ru-RU" sz="2200" dirty="0"/>
              <a:t>команде про результаты </a:t>
            </a:r>
            <a:r>
              <a:rPr lang="en-US" sz="2200" dirty="0"/>
              <a:t>cusdev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Каждое микро-решение они будут принимать чуть лучше: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В каких контекстах пользователи этим пользуются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Какие ограничения у них есть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Хорошая инвестиция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FBCC8F-2895-51C0-3940-E5339A10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44" y="5881405"/>
            <a:ext cx="3093354" cy="9115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273B84-BED6-9F69-D59B-8A922C1C32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0656" y="5366656"/>
            <a:ext cx="1491343" cy="14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9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5E332-E16A-4A6F-7CA8-C1646543D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3C1038-1757-6AD3-C551-1FF4C3C6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33"/>
            <a:ext cx="10515600" cy="854074"/>
          </a:xfrm>
        </p:spPr>
        <p:txBody>
          <a:bodyPr/>
          <a:lstStyle/>
          <a:p>
            <a:r>
              <a:rPr lang="ru-RU" dirty="0"/>
              <a:t>Проект </a:t>
            </a:r>
            <a:r>
              <a:rPr lang="en-US" dirty="0"/>
              <a:t>vs </a:t>
            </a:r>
            <a:r>
              <a:rPr lang="ru-RU" dirty="0"/>
              <a:t>Продукт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A6555C4-8DC0-2E44-8552-90B180945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2445" y="1270276"/>
            <a:ext cx="5183349" cy="2286964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29C2DF-F319-8BAC-AF42-99B258C972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39" b="1851"/>
          <a:stretch/>
        </p:blipFill>
        <p:spPr>
          <a:xfrm>
            <a:off x="838200" y="3921510"/>
            <a:ext cx="4868917" cy="224017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BDADBE-C052-732B-80B7-53BD776286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00" r="18011"/>
          <a:stretch/>
        </p:blipFill>
        <p:spPr>
          <a:xfrm>
            <a:off x="6306208" y="969195"/>
            <a:ext cx="5646463" cy="555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35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868F74C-5FE9-C615-A4B5-47D79C594021}"/>
              </a:ext>
            </a:extLst>
          </p:cNvPr>
          <p:cNvSpPr/>
          <p:nvPr/>
        </p:nvSpPr>
        <p:spPr>
          <a:xfrm>
            <a:off x="7148384" y="0"/>
            <a:ext cx="5043616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E4958-F800-3C4E-A142-2BDF5EA2C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16" y="476336"/>
            <a:ext cx="5043616" cy="111768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Почему не проводят</a:t>
            </a:r>
            <a:br>
              <a:rPr lang="ru-RU" dirty="0"/>
            </a:br>
            <a:r>
              <a:rPr lang="en-US" dirty="0"/>
              <a:t>CustDev?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2E5E3-29FD-D943-8AD5-AF8BD3478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16" y="1828799"/>
            <a:ext cx="5980670" cy="47011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Не умеют </a:t>
            </a:r>
            <a:r>
              <a:rPr lang="en-US" sz="2400" dirty="0"/>
              <a:t>/ </a:t>
            </a:r>
            <a:r>
              <a:rPr lang="ru-RU" sz="2400" dirty="0"/>
              <a:t>не привыкли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Бояться смотреть в глаза пользователям ))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Бояться осознать, что это никому не нужно ((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«Сами лучше знают как нужно»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Многие думают, что они Стивы Джобсы или Илоны Маски 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Бояться, что украдут идею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«идея ничего не стоит»</a:t>
            </a:r>
            <a:r>
              <a:rPr lang="en-US" sz="2000" dirty="0"/>
              <a:t>, «и</a:t>
            </a:r>
            <a:r>
              <a:rPr lang="ru-RU" sz="2000" dirty="0" err="1"/>
              <a:t>дея</a:t>
            </a:r>
            <a:r>
              <a:rPr lang="ru-RU" sz="2000" dirty="0"/>
              <a:t> стоит -</a:t>
            </a:r>
            <a:r>
              <a:rPr lang="en-US" sz="2000" dirty="0"/>
              <a:t>$</a:t>
            </a:r>
            <a:r>
              <a:rPr lang="ru-RU" sz="2000" dirty="0"/>
              <a:t>1</a:t>
            </a:r>
            <a:r>
              <a:rPr lang="en-US" sz="2000" dirty="0"/>
              <a:t>M»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400" dirty="0"/>
              <a:t>Кажется: «Дорого» </a:t>
            </a:r>
            <a:r>
              <a:rPr lang="en-US" sz="2400" dirty="0"/>
              <a:t>/ </a:t>
            </a:r>
            <a:r>
              <a:rPr lang="ru-RU" sz="2400" dirty="0"/>
              <a:t>«Сложно»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миф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0A9EFF8-CD5B-000A-4057-5E141512135C}"/>
              </a:ext>
            </a:extLst>
          </p:cNvPr>
          <p:cNvSpPr txBox="1">
            <a:spLocks/>
          </p:cNvSpPr>
          <p:nvPr/>
        </p:nvSpPr>
        <p:spPr>
          <a:xfrm>
            <a:off x="7279875" y="473268"/>
            <a:ext cx="4376664" cy="1055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/>
              <a:t>Идеальный</a:t>
            </a:r>
            <a:br>
              <a:rPr lang="en-US" sz="4000" dirty="0"/>
            </a:br>
            <a:r>
              <a:rPr lang="en-US" sz="4000" dirty="0"/>
              <a:t>CustDev</a:t>
            </a:r>
            <a:endParaRPr lang="ru-RU" sz="40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DD35759-B463-7040-DFDE-EB9EC9D514FC}"/>
              </a:ext>
            </a:extLst>
          </p:cNvPr>
          <p:cNvSpPr txBox="1">
            <a:spLocks/>
          </p:cNvSpPr>
          <p:nvPr/>
        </p:nvSpPr>
        <p:spPr>
          <a:xfrm>
            <a:off x="7290486" y="2033394"/>
            <a:ext cx="45102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dirty="0"/>
              <a:t>Дешёвый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Делают все из команды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Делают постоянно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400" dirty="0"/>
              <a:t>Привлекать профессиональные агентства задорого совсем не обязательно </a:t>
            </a:r>
            <a:r>
              <a:rPr lang="en-US" sz="2400" dirty="0"/>
              <a:t> 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86783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39B91-754E-5949-8BA9-59DB644B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719"/>
          </a:xfrm>
        </p:spPr>
        <p:txBody>
          <a:bodyPr/>
          <a:lstStyle/>
          <a:p>
            <a:r>
              <a:rPr lang="ru-RU" dirty="0"/>
              <a:t>Пример: Как делают </a:t>
            </a:r>
            <a:r>
              <a:rPr lang="en-US" dirty="0"/>
              <a:t>CustDev </a:t>
            </a:r>
            <a:r>
              <a:rPr lang="ru-RU" dirty="0"/>
              <a:t>в «</a:t>
            </a:r>
            <a:r>
              <a:rPr lang="en-US" dirty="0"/>
              <a:t>ChatFuel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9A9F9-735B-7F42-A458-7B8CF8BED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61"/>
            <a:ext cx="10515600" cy="4705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ChatFuel –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крупнейшая платформа создания ботов для 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Facebook Messenger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ru-RU" sz="2400" dirty="0"/>
              <a:t>Есть чат с лояльными </a:t>
            </a:r>
            <a:r>
              <a:rPr lang="en-US" sz="2400" dirty="0"/>
              <a:t>/ </a:t>
            </a:r>
            <a:r>
              <a:rPr lang="ru-RU" sz="2400" dirty="0"/>
              <a:t>активными пользователями</a:t>
            </a:r>
            <a:endParaRPr lang="en-US" sz="2400" dirty="0"/>
          </a:p>
          <a:p>
            <a:r>
              <a:rPr lang="ru-RU" sz="2400" dirty="0"/>
              <a:t>Перед спринтом разговариваем с несколькими пользователями</a:t>
            </a:r>
          </a:p>
          <a:p>
            <a:pPr lvl="1"/>
            <a:r>
              <a:rPr lang="ru-RU" sz="2200" dirty="0"/>
              <a:t>«Нужно не нужно делать эту фичу?»</a:t>
            </a:r>
          </a:p>
          <a:p>
            <a:pPr lvl="1"/>
            <a:r>
              <a:rPr lang="ru-RU" sz="2200" dirty="0"/>
              <a:t>«Какой должна быть фича?»</a:t>
            </a:r>
          </a:p>
          <a:p>
            <a:pPr lvl="1"/>
            <a:r>
              <a:rPr lang="ru-RU" sz="2200" dirty="0"/>
              <a:t>«Какие боли </a:t>
            </a:r>
            <a:r>
              <a:rPr lang="en-US" sz="2200" dirty="0"/>
              <a:t>/ </a:t>
            </a:r>
            <a:r>
              <a:rPr lang="ru-RU" sz="2200" dirty="0"/>
              <a:t>проблемы должно решать?»</a:t>
            </a:r>
          </a:p>
          <a:p>
            <a:pPr lvl="1"/>
            <a:r>
              <a:rPr lang="ru-RU" sz="2200" dirty="0"/>
              <a:t>«Есть ли фича у конкурентов? Что вам там нравится </a:t>
            </a:r>
            <a:r>
              <a:rPr lang="en-US" sz="2200" dirty="0"/>
              <a:t>/ </a:t>
            </a:r>
            <a:r>
              <a:rPr lang="ru-RU" sz="2200" dirty="0"/>
              <a:t>что не нравится?»</a:t>
            </a:r>
          </a:p>
          <a:p>
            <a:r>
              <a:rPr lang="ru-RU" sz="2400" dirty="0"/>
              <a:t>Сделали </a:t>
            </a:r>
            <a:r>
              <a:rPr lang="en-US" sz="2400" dirty="0"/>
              <a:t>/ </a:t>
            </a:r>
            <a:r>
              <a:rPr lang="ru-RU" sz="2400" dirty="0"/>
              <a:t>выкатили</a:t>
            </a:r>
          </a:p>
          <a:p>
            <a:r>
              <a:rPr lang="ru-RU" sz="2400" dirty="0"/>
              <a:t>Показали в списке лояльных пользователей</a:t>
            </a:r>
          </a:p>
          <a:p>
            <a:pPr lvl="1"/>
            <a:r>
              <a:rPr lang="ru-RU" sz="2200" dirty="0"/>
              <a:t>«Понятно /</a:t>
            </a:r>
            <a:r>
              <a:rPr lang="en-US" sz="2200" dirty="0"/>
              <a:t> </a:t>
            </a:r>
            <a:r>
              <a:rPr lang="ru-RU" sz="2200" dirty="0"/>
              <a:t>не понятно?»</a:t>
            </a:r>
          </a:p>
          <a:p>
            <a:pPr lvl="1"/>
            <a:r>
              <a:rPr lang="ru-RU" sz="2200" dirty="0"/>
              <a:t>«Что улучшить?»</a:t>
            </a:r>
            <a:endParaRPr lang="en-US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0EE47C-5A83-C53E-691F-A8FE913F0D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418" y="5645213"/>
            <a:ext cx="5137068" cy="10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00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0CC05-42FD-0341-87D3-4E12BEB6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5E9748-F431-094B-B66D-F95BFA3A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857"/>
            <a:ext cx="10515600" cy="477270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Цель — достать инсайты, чтобы потом улучшить продукт</a:t>
            </a:r>
            <a:r>
              <a:rPr lang="en-US" sz="2400" dirty="0"/>
              <a:t>, </a:t>
            </a:r>
            <a:r>
              <a:rPr lang="ru-RU" sz="2400" dirty="0"/>
              <a:t>сгенерировать продуктовые гипотезы</a:t>
            </a:r>
            <a:r>
              <a:rPr lang="en-US" sz="2400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900" dirty="0"/>
              <a:t>Делать ли фичу?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900" dirty="0"/>
              <a:t>Можно ли повысить цену?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900" dirty="0"/>
              <a:t>Интерфейс </a:t>
            </a:r>
            <a:r>
              <a:rPr lang="en-US" sz="1900" dirty="0"/>
              <a:t>A</a:t>
            </a:r>
            <a:r>
              <a:rPr lang="ru-RU" sz="1900" dirty="0"/>
              <a:t> или </a:t>
            </a:r>
            <a:r>
              <a:rPr lang="en-US" sz="1900" dirty="0"/>
              <a:t>B</a:t>
            </a:r>
            <a:r>
              <a:rPr lang="ru-RU" sz="1900" dirty="0"/>
              <a:t>?</a:t>
            </a:r>
            <a:endParaRPr lang="en-US" sz="19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900" dirty="0"/>
              <a:t>Зайдёт ли продукт?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900" dirty="0"/>
              <a:t>Будет ли он интересен для определённой целевой аудитории?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ru-RU" sz="2400" b="1" dirty="0">
                <a:solidFill>
                  <a:schemeClr val="accent5"/>
                </a:solidFill>
              </a:rPr>
              <a:t>Качественные</a:t>
            </a:r>
            <a:r>
              <a:rPr lang="ru-RU" sz="2400" dirty="0"/>
              <a:t> (Выявить паттерны, 5-10 человек)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Выявляем то, что повторяется, что важно для людей, что вызывает наибольшие эмоции</a:t>
            </a:r>
          </a:p>
          <a:p>
            <a:pPr>
              <a:lnSpc>
                <a:spcPct val="100000"/>
              </a:lnSpc>
            </a:pPr>
            <a:r>
              <a:rPr lang="ru-RU" sz="2400" b="1" dirty="0">
                <a:solidFill>
                  <a:schemeClr val="accent6"/>
                </a:solidFill>
              </a:rPr>
              <a:t>Количественные</a:t>
            </a:r>
            <a:r>
              <a:rPr lang="ru-RU" sz="2400" dirty="0"/>
              <a:t> (оценить в цифрах)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A/B-</a:t>
            </a:r>
            <a:r>
              <a:rPr lang="ru-RU" sz="2000" dirty="0"/>
              <a:t>тестирование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Различная продуктовая статистика</a:t>
            </a:r>
          </a:p>
          <a:p>
            <a:pPr lvl="1"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464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30C04-832C-6346-865F-5CDDCC37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55"/>
            <a:ext cx="10515600" cy="976745"/>
          </a:xfrm>
        </p:spPr>
        <p:txBody>
          <a:bodyPr>
            <a:noAutofit/>
          </a:bodyPr>
          <a:lstStyle/>
          <a:p>
            <a:r>
              <a:rPr lang="en-US" sz="3600" dirty="0"/>
              <a:t>CustDev</a:t>
            </a:r>
            <a:r>
              <a:rPr lang="ru-RU" sz="3600" dirty="0"/>
              <a:t>: Виды /</a:t>
            </a:r>
            <a:r>
              <a:rPr lang="en-US" sz="3600" dirty="0"/>
              <a:t> </a:t>
            </a:r>
            <a:r>
              <a:rPr lang="ru-RU" sz="3600" dirty="0"/>
              <a:t>способы проведения</a:t>
            </a:r>
            <a:br>
              <a:rPr lang="ru-RU" sz="3600" dirty="0"/>
            </a:br>
            <a:r>
              <a:rPr lang="ru-RU" sz="3600" dirty="0"/>
              <a:t>(качественных)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BA4279-8059-514E-90D6-D45047D9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371600"/>
            <a:ext cx="10515600" cy="53201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Интервью 1на1: вживую </a:t>
            </a:r>
            <a:r>
              <a:rPr lang="en-US" sz="2000" dirty="0"/>
              <a:t>/ </a:t>
            </a:r>
            <a:r>
              <a:rPr lang="ru-RU" sz="2000" dirty="0"/>
              <a:t>по телефону </a:t>
            </a:r>
            <a:r>
              <a:rPr lang="en-US" sz="2000" dirty="0"/>
              <a:t>/ </a:t>
            </a:r>
            <a:r>
              <a:rPr lang="ru-RU" sz="2000" dirty="0"/>
              <a:t>через интернет-звонок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Узнали потребности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Узнали сценарии (как человек решает сейчас проблему или пользуется продуктом)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Опрос с помощью рассылки </a:t>
            </a:r>
            <a:r>
              <a:rPr lang="en-US" sz="2000" dirty="0"/>
              <a:t>/ </a:t>
            </a:r>
            <a:r>
              <a:rPr lang="ru-RU" sz="2000" dirty="0"/>
              <a:t>чатбота </a:t>
            </a:r>
            <a:r>
              <a:rPr lang="en-US" sz="2000" dirty="0"/>
              <a:t>/ Google Forms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Группа лояльных пользователей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Чат в мессенджере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Могут быстро давать </a:t>
            </a:r>
            <a:r>
              <a:rPr lang="en-US" sz="1800" dirty="0"/>
              <a:t>feedback </a:t>
            </a:r>
            <a:r>
              <a:rPr lang="ru-RU" sz="1800" dirty="0"/>
              <a:t>по новому функционалу (или если что-то упало)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Коридорный опрос — упрощённый вид </a:t>
            </a:r>
            <a:r>
              <a:rPr lang="en-US" sz="2000" dirty="0"/>
              <a:t>usability-</a:t>
            </a:r>
            <a:r>
              <a:rPr lang="ru-RU" sz="2000" dirty="0"/>
              <a:t>исследования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Выйти в коридор или зайти в соседний кабинет </a:t>
            </a:r>
            <a:r>
              <a:rPr lang="en-US" sz="1800" dirty="0"/>
              <a:t>/ </a:t>
            </a:r>
            <a:r>
              <a:rPr lang="ru-RU" sz="1800" dirty="0"/>
              <a:t>комнату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«Есть 5 минут? Мы улучшаем наш сервис, нам очень важно ваше мнение»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Показываешь макет </a:t>
            </a:r>
            <a:r>
              <a:rPr lang="en-US" sz="1800" dirty="0"/>
              <a:t>/ </a:t>
            </a:r>
            <a:r>
              <a:rPr lang="ru-RU" sz="1800" dirty="0"/>
              <a:t>прототип? «Тебе понятно что здесь нужно сделать? Какое следующее действие? Что вот это делает?»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Опросили 5 человек — поняли понятно </a:t>
            </a:r>
            <a:r>
              <a:rPr lang="en-US" sz="1800" dirty="0"/>
              <a:t>/ </a:t>
            </a:r>
            <a:r>
              <a:rPr lang="ru-RU" sz="1800" dirty="0"/>
              <a:t>не понятно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Юзабилити-исследование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800" dirty="0"/>
              <a:t>UX</a:t>
            </a:r>
            <a:endParaRPr lang="ru-RU" sz="1800" dirty="0"/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27738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0F658-C479-6642-B982-15B9C512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81" y="424493"/>
            <a:ext cx="10280402" cy="837510"/>
          </a:xfrm>
        </p:spPr>
        <p:txBody>
          <a:bodyPr/>
          <a:lstStyle/>
          <a:p>
            <a:r>
              <a:rPr lang="en-US" dirty="0"/>
              <a:t>LeanStartup + CustDev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F8F376-BD22-4E4E-95ED-F2220683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298" y="1535186"/>
            <a:ext cx="5405331" cy="4879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38473-1752-CF46-8D13-B1DC8D9ACB6F}"/>
              </a:ext>
            </a:extLst>
          </p:cNvPr>
          <p:cNvSpPr txBox="1"/>
          <p:nvPr/>
        </p:nvSpPr>
        <p:spPr>
          <a:xfrm>
            <a:off x="6315444" y="1373689"/>
            <a:ext cx="51948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Какие проблемы у человека и как он их планирует решать?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Правильно ли мы поняли человека?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Приносим </a:t>
            </a:r>
            <a:r>
              <a:rPr lang="en-US" sz="2000" dirty="0"/>
              <a:t>MVP, </a:t>
            </a:r>
            <a:r>
              <a:rPr lang="ru-RU" sz="2000" dirty="0"/>
              <a:t>прототип, мокапы: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sz="2000" dirty="0"/>
              <a:t>«Оно </a:t>
            </a:r>
            <a:r>
              <a:rPr lang="en-US" sz="2000" dirty="0"/>
              <a:t>/ </a:t>
            </a:r>
            <a:r>
              <a:rPr lang="ru-RU" sz="2000" dirty="0"/>
              <a:t>не оно?»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Measure (</a:t>
            </a:r>
            <a:r>
              <a:rPr lang="ru-RU" sz="2000" dirty="0"/>
              <a:t>получаем данные по использованию продукта</a:t>
            </a:r>
            <a:r>
              <a:rPr lang="en-US" sz="2000" dirty="0"/>
              <a:t>)</a:t>
            </a:r>
            <a:endParaRPr lang="ru-R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Метрики только по новой функциональности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Активация в новый функционал (как много пользователей воспользовались)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Engagement / Adoption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13408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E8C83-CF22-DC41-A612-D8C5B223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206099"/>
            <a:ext cx="10515600" cy="708301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Все врут!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5AB86-8A5B-DF44-9259-D8BBAEBC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983974"/>
            <a:ext cx="11221278" cy="55957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Все врут: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«Да, отличная идея!»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«Да, я конечно буду пользоваться вашим продуктом!»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Люди склонны платить вам социальной валютой за ваше внимание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Особенно если это друзья, знакомые и родственники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Невозможно достать из пользователей правдивую информацию об их будущем поведении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Можно достать факты: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Какие проблемы у людей? Есть ли данная проблема? (под которую делаете продукт)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Контекст (в каких местах, в каких контекстах и при каких обстоятельствах потребность возникает? Детали сценария)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Касса для пробивания чеков — огромная очередь за кофе и при этом 30 кликов для выбивания одного чека!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Приложение для поваров, которые получают заказ на кухне — у поваров грязные руки (и в перчатках) и они не могут воспользоваться сенсорным экраном!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именно они решают проблему сейчас?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Насколько им нравятся те решения, которыми они пользуются? </a:t>
            </a:r>
            <a:r>
              <a:rPr lang="ru-RU" sz="2000" dirty="0">
                <a:solidFill>
                  <a:srgbClr val="00B050"/>
                </a:solidFill>
              </a:rPr>
              <a:t>+</a:t>
            </a:r>
            <a:r>
              <a:rPr lang="ru-RU" sz="2000" dirty="0"/>
              <a:t>/</a:t>
            </a:r>
            <a:r>
              <a:rPr lang="ru-RU" sz="2000" dirty="0">
                <a:solidFill>
                  <a:srgbClr val="C00000"/>
                </a:solidFill>
              </a:rPr>
              <a:t>-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ты это делал в последний раз?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Кто был рядом?</a:t>
            </a:r>
            <a:r>
              <a:rPr lang="en-US" sz="1800" dirty="0"/>
              <a:t> / </a:t>
            </a:r>
            <a:r>
              <a:rPr lang="ru-RU" sz="1800" dirty="0"/>
              <a:t>Что тебе мешало?</a:t>
            </a:r>
            <a:r>
              <a:rPr lang="en-US" sz="1800" dirty="0"/>
              <a:t> / </a:t>
            </a:r>
            <a:r>
              <a:rPr lang="ru-RU" sz="1800" dirty="0"/>
              <a:t>Какая последовательность действий была?</a:t>
            </a:r>
          </a:p>
        </p:txBody>
      </p:sp>
    </p:spTree>
    <p:extLst>
      <p:ext uri="{BB962C8B-B14F-4D97-AF65-F5344CB8AC3E}">
        <p14:creationId xmlns:p14="http://schemas.microsoft.com/office/powerpoint/2010/main" val="62957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67AE7-0E50-4044-8C6A-E9A4DF47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как задавать вопросы про будущее?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9C553-F63D-4E40-9698-4224AD29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356"/>
            <a:ext cx="10515600" cy="516740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rgbClr val="C00000"/>
                </a:solidFill>
              </a:rPr>
              <a:t>Люди не знают своего будущего поведения и не могут о нём сказать достоверно.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Нужно получить </a:t>
            </a:r>
            <a:r>
              <a:rPr lang="en-US" sz="2400" dirty="0"/>
              <a:t>commitment</a:t>
            </a:r>
            <a:r>
              <a:rPr lang="ru-RU" sz="2400" dirty="0"/>
              <a:t> (подтверждение будущих обязательств): что-то, что к чему-то обязывает и служит показателем серьёзности намерений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/>
              <a:t>«Ты готов внести предоплату? Будешь одним из первых пользователей».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/>
              <a:t>«Готов заплатить прямо сейчас? Завтра окажем услугу»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Клининговая компания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/>
              <a:t>«Готов быть альфа</a:t>
            </a:r>
            <a:r>
              <a:rPr lang="en-US" sz="2400" dirty="0"/>
              <a:t>/</a:t>
            </a:r>
            <a:r>
              <a:rPr lang="ru-RU" sz="2400" dirty="0"/>
              <a:t>бета тестером? Зарегистрируйся тут, оставь свои данные»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400" dirty="0"/>
              <a:t>B2B: </a:t>
            </a:r>
            <a:r>
              <a:rPr lang="ru-RU" sz="2400" dirty="0"/>
              <a:t>«Готов встретить нас с руководством </a:t>
            </a:r>
            <a:r>
              <a:rPr lang="en-US" sz="2400" dirty="0"/>
              <a:t>/ </a:t>
            </a:r>
            <a:r>
              <a:rPr lang="ru-RU" sz="2400" dirty="0"/>
              <a:t>нужными людьми из компании для обсуждения деталей?»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rgbClr val="2C4DA8"/>
                </a:solidFill>
              </a:rPr>
              <a:t>Если человек не готов ничего сделать вместе с вами для решения своей проблемы — может быть не особо болит?</a:t>
            </a:r>
          </a:p>
        </p:txBody>
      </p:sp>
    </p:spTree>
    <p:extLst>
      <p:ext uri="{BB962C8B-B14F-4D97-AF65-F5344CB8AC3E}">
        <p14:creationId xmlns:p14="http://schemas.microsoft.com/office/powerpoint/2010/main" val="2383023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0CCD3-B1A5-444D-AACA-6DD17A25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295851"/>
            <a:ext cx="11359184" cy="1186959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как найти пользователей?</a:t>
            </a:r>
            <a:br>
              <a:rPr lang="en-US" dirty="0"/>
            </a:br>
            <a:r>
              <a:rPr lang="ru-RU" dirty="0"/>
              <a:t>С кем общаться?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240B5-A71A-4B48-A94D-9B85A7493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606377"/>
            <a:ext cx="11221279" cy="508536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Найти ЦА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Гипотезы по ЦА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Фильтр на ЦА и существование потребности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Критерии отнесения к ЦА: важно, чтобы у людей была та потребность, которую вы хотите закрыть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Вопрос-фильтр: </a:t>
            </a:r>
            <a:r>
              <a:rPr lang="en-US" sz="1800" dirty="0"/>
              <a:t>— </a:t>
            </a:r>
            <a:r>
              <a:rPr lang="ru-RU" sz="1800" dirty="0"/>
              <a:t>«Есть ли у тебя такая-то потребность?»</a:t>
            </a:r>
            <a:endParaRPr lang="en-US" sz="1800" dirty="0"/>
          </a:p>
          <a:p>
            <a:pPr lvl="2">
              <a:lnSpc>
                <a:spcPct val="100000"/>
              </a:lnSpc>
            </a:pPr>
            <a:r>
              <a:rPr lang="ru-RU" sz="1800" dirty="0"/>
              <a:t>Если нет: </a:t>
            </a:r>
            <a:r>
              <a:rPr lang="en-US" sz="1800" dirty="0"/>
              <a:t>— </a:t>
            </a:r>
            <a:r>
              <a:rPr lang="ru-RU" sz="1800" dirty="0"/>
              <a:t>«Извини, я делаю продукт, под который у тебя нет потребности»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Продуктовые гипотезы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Продуктовая гипотеза: «должен продукт быть такой или такой»?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Максимально разные гипотезы по отличиям в потребностях, контекстах, нюансах реализации, группам ЦА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Вопросы по каждой из продуктовых гипотез: </a:t>
            </a:r>
            <a:r>
              <a:rPr lang="ru-RU" sz="2000" b="1" dirty="0"/>
              <a:t>максимально открытые вопросы, не закрытые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5 </a:t>
            </a:r>
            <a:r>
              <a:rPr lang="ru-RU" sz="2000" dirty="0"/>
              <a:t>вопросов «Почему?»</a:t>
            </a:r>
          </a:p>
        </p:txBody>
      </p:sp>
    </p:spTree>
    <p:extLst>
      <p:ext uri="{BB962C8B-B14F-4D97-AF65-F5344CB8AC3E}">
        <p14:creationId xmlns:p14="http://schemas.microsoft.com/office/powerpoint/2010/main" val="1576550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5998B-180D-3B41-BFAC-0B8DCB97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</a:t>
            </a:r>
            <a:r>
              <a:rPr lang="en-US" dirty="0"/>
              <a:t>CustDev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401BA4-5050-C24C-A206-D8533636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  <a:endParaRPr lang="en-US" dirty="0"/>
          </a:p>
          <a:p>
            <a:r>
              <a:rPr lang="ru-RU" dirty="0"/>
              <a:t>Как избегать недостоверной информации</a:t>
            </a:r>
          </a:p>
          <a:p>
            <a:r>
              <a:rPr lang="ru-RU" dirty="0"/>
              <a:t>Хаки, правила и нюансы </a:t>
            </a:r>
            <a:r>
              <a:rPr lang="en-US" dirty="0"/>
              <a:t>CusDev-</a:t>
            </a:r>
            <a:r>
              <a:rPr lang="ru-RU" dirty="0"/>
              <a:t>а</a:t>
            </a:r>
          </a:p>
          <a:p>
            <a:r>
              <a:rPr lang="ru-RU" dirty="0"/>
              <a:t>Где находить людей?</a:t>
            </a:r>
          </a:p>
        </p:txBody>
      </p:sp>
    </p:spTree>
    <p:extLst>
      <p:ext uri="{BB962C8B-B14F-4D97-AF65-F5344CB8AC3E}">
        <p14:creationId xmlns:p14="http://schemas.microsoft.com/office/powerpoint/2010/main" val="795156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E19CF-AB9A-D046-B4B7-FF8289E6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  <a:r>
              <a:rPr lang="en-US" dirty="0"/>
              <a:t> (1)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42F72-E2CB-2B4E-8D48-D9D89028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60"/>
            <a:ext cx="10515600" cy="5131213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rgbClr val="C00000"/>
                </a:solidFill>
              </a:rPr>
              <a:t>«Сервис по уборке вашего дома за 2000 рублей, пока вы отдыхаете на выходных — это хорошая идея?»</a:t>
            </a:r>
          </a:p>
          <a:p>
            <a:pPr lvl="1"/>
            <a:r>
              <a:rPr lang="ru-RU" dirty="0"/>
              <a:t>Если вы взяли денег за тестовую уборку — намного лучше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Вы бы заказывали уборку у вас дома экологичными средствами?</a:t>
            </a:r>
            <a:r>
              <a:rPr lang="en-US" dirty="0">
                <a:solidFill>
                  <a:srgbClr val="C00000"/>
                </a:solidFill>
              </a:rPr>
              <a:t>»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Есть ли у вас дети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домашние животные?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Покупаете ли вы сейчас эко-средства для уборки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эко-продукты питания?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Как вы заботитесь о своём здоровье? Приведите примеры?</a:t>
            </a:r>
          </a:p>
          <a:p>
            <a:pPr lvl="2"/>
            <a:r>
              <a:rPr lang="ru-RU" dirty="0"/>
              <a:t>«Ем гамбургеры 3 раза в день и пью пиво по вечерам»</a:t>
            </a:r>
          </a:p>
          <a:p>
            <a:r>
              <a:rPr lang="ru-RU" dirty="0">
                <a:solidFill>
                  <a:srgbClr val="C00000"/>
                </a:solidFill>
              </a:rPr>
              <a:t>«Сколько бы вы заплатили за уборку дома экологичными средствами?»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«Готов внести оплату прямо сейчас? Если не готов, то почему?» </a:t>
            </a:r>
            <a:r>
              <a:rPr lang="ru-RU" dirty="0"/>
              <a:t>(«Дорого», «не так актуально», «не понятно, как будет оказана услуга» и т.п.)</a:t>
            </a:r>
          </a:p>
          <a:p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FB6CC0-7829-638F-3CEE-1701CF435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0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6550" y="4609"/>
            <a:ext cx="1714500" cy="1181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F7201-8F9C-4448-94F3-9E4A4C9D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32" y="198427"/>
            <a:ext cx="10515600" cy="638485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Управление продуктом — это круто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E9618F-7553-3746-AE18-D3A0BF57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56" y="910621"/>
            <a:ext cx="11172766" cy="594277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Управление продуктом — это круто, актуально, интересно и полезно, даже если вы обычный разработчик. </a:t>
            </a:r>
            <a:r>
              <a:rPr lang="ru-RU" sz="2000" b="1" dirty="0"/>
              <a:t>Чем лучше вы понимаете в продукте — тем выше ваша ценность как разработчика.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«</a:t>
            </a:r>
            <a:r>
              <a:rPr lang="ru-RU" sz="2000" b="1" dirty="0"/>
              <a:t>Умение работать со своим продуктом, понимать, как идея превра­щается в готовый продукт … может быть полезным и разработчикам, и инженерам, и основателям стартапов, и сотрудникам отделов продаж и многим другим специалистам в ИТ-компаниях, а не только менедже­рам по продукту</a:t>
            </a:r>
            <a:r>
              <a:rPr lang="en-US" sz="2000" b="1" dirty="0"/>
              <a:t>»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У продуктолога гораздо больше влияние на результат, чем у разработчика (даже тимлида/техлида) и ответственность выше.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Хорошие продукты — это в большей степени заслуга продактов, нежели разработчиков.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Продуктолог — фактически самый значимый человек в продукте и для продуктовой компании</a:t>
            </a:r>
            <a:r>
              <a:rPr lang="en-US" sz="2000" dirty="0"/>
              <a:t>.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Действия продуктолога влияют на рынок, и его продукты могут улучшать жизнь людей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Мало рутины, всё очень быстро меняется, в т. ч. сама профессия.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Примеры сильных отечественных продуктовых команд: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Miro / Skyeng / Lingua Leo / Ultimate Guitar</a:t>
            </a:r>
            <a:r>
              <a:rPr lang="ru-RU" sz="2000" dirty="0"/>
              <a:t> / Яндекс и т.п.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Примеры из СГАУ: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Илья Красинский (гуру </a:t>
            </a:r>
            <a:r>
              <a:rPr lang="en-US" sz="2000" dirty="0"/>
              <a:t>product management </a:t>
            </a:r>
            <a:r>
              <a:rPr lang="ru-RU" sz="2000" dirty="0"/>
              <a:t>и </a:t>
            </a:r>
            <a:r>
              <a:rPr lang="en-US" sz="2000" dirty="0"/>
              <a:t>unit-</a:t>
            </a:r>
            <a:r>
              <a:rPr lang="ru-RU" sz="2000" dirty="0"/>
              <a:t>экономики)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Антон Катков (основатель и </a:t>
            </a:r>
            <a:r>
              <a:rPr lang="en-US" sz="2000" dirty="0"/>
              <a:t>product manager </a:t>
            </a:r>
            <a:r>
              <a:rPr lang="ru-RU" sz="2000" dirty="0"/>
              <a:t>двух международных стартапов)</a:t>
            </a:r>
          </a:p>
        </p:txBody>
      </p:sp>
    </p:spTree>
    <p:extLst>
      <p:ext uri="{BB962C8B-B14F-4D97-AF65-F5344CB8AC3E}">
        <p14:creationId xmlns:p14="http://schemas.microsoft.com/office/powerpoint/2010/main" val="3002229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18BDC-E5F2-5D40-BA5B-471D5146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Хорошие</a:t>
            </a:r>
            <a:r>
              <a:rPr lang="en-US" dirty="0"/>
              <a:t> / </a:t>
            </a:r>
            <a:r>
              <a:rPr lang="ru-RU" dirty="0"/>
              <a:t>плохие вопросы</a:t>
            </a:r>
            <a:r>
              <a:rPr lang="en-US" dirty="0"/>
              <a:t> (2)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3DD33-1F6C-144A-8CC1-F382BF56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270"/>
            <a:ext cx="10515600" cy="51584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«Какими функциями должен обладать идеальный интернет-банк?»</a:t>
            </a: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000" dirty="0"/>
              <a:t>Можно задавать такой вопрос эксперту, но не конечному пользователю.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Люди в своих ответах ориентируются на то, что они уже знают и чем уже пользовались и знают.</a:t>
            </a:r>
            <a:br>
              <a:rPr lang="ru-RU" sz="1800" dirty="0"/>
            </a:br>
            <a:r>
              <a:rPr lang="ru-RU" sz="1800" dirty="0"/>
              <a:t>Генри Форд: «Если бы я слушал людей, я бы им дал более быструю лошадь»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Это хороший</a:t>
            </a:r>
            <a:r>
              <a:rPr lang="en-US" sz="2000" dirty="0"/>
              <a:t> </a:t>
            </a:r>
            <a:r>
              <a:rPr lang="ru-RU" sz="2000" dirty="0"/>
              <a:t>вопрос и конечному пользователю, если задать </a:t>
            </a:r>
            <a:r>
              <a:rPr lang="en-US" sz="2000" dirty="0"/>
              <a:t>“</a:t>
            </a:r>
            <a:r>
              <a:rPr lang="ru-RU" sz="2000" dirty="0"/>
              <a:t>5 вопросов «</a:t>
            </a:r>
            <a:r>
              <a:rPr lang="ru-RU" sz="2000" b="1" dirty="0"/>
              <a:t>Почему</a:t>
            </a:r>
            <a:r>
              <a:rPr lang="en-US" sz="2000" b="1" dirty="0"/>
              <a:t>?</a:t>
            </a:r>
            <a:r>
              <a:rPr lang="ru-RU" sz="2000" dirty="0"/>
              <a:t>»</a:t>
            </a:r>
            <a:r>
              <a:rPr lang="en-US" sz="2000" dirty="0"/>
              <a:t>”</a:t>
            </a:r>
            <a:endParaRPr lang="ru-RU" sz="2000" dirty="0"/>
          </a:p>
          <a:p>
            <a:pPr lvl="2">
              <a:lnSpc>
                <a:spcPct val="100000"/>
              </a:lnSpc>
            </a:pPr>
            <a:r>
              <a:rPr lang="ru-RU" sz="1800" dirty="0"/>
              <a:t>«Хочу круговую диаграмму своих расходов по карте». Почему? «Я слишком много денег трачу на фигню, зная что их можно инвестировать в старость»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Можно предложить другое решение для этой потребности, которое человек не видит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«Есть ли что-то, что вас беспокоит относительно уборки вашего дома?»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Открытый, про факты, можно вспомнить конкретный (последний) опыт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Пользователь просит срочно сделать фичу: </a:t>
            </a: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«Что будет, если мы это не сделаем?»</a:t>
            </a:r>
            <a:endParaRPr lang="ru-RU" sz="2400" dirty="0"/>
          </a:p>
          <a:p>
            <a:pPr lvl="1">
              <a:lnSpc>
                <a:spcPct val="100000"/>
              </a:lnSpc>
            </a:pPr>
            <a:endParaRPr lang="en-US" sz="2000" dirty="0"/>
          </a:p>
          <a:p>
            <a:pPr lvl="1">
              <a:lnSpc>
                <a:spcPct val="100000"/>
              </a:lnSpc>
            </a:pPr>
            <a:endParaRPr lang="ru-RU" sz="2000" dirty="0"/>
          </a:p>
          <a:p>
            <a:pPr>
              <a:lnSpc>
                <a:spcPct val="100000"/>
              </a:lnSpc>
            </a:pPr>
            <a:endParaRPr lang="ru-RU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01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3939A-A299-CE40-B75F-4BE91753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  <a:r>
              <a:rPr lang="en-US" dirty="0"/>
              <a:t> (3)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6270B2-CBC4-5E43-B898-F2A8C10C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73"/>
            <a:ext cx="10515600" cy="47339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«Расскажите про последний опыт с …»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Как последний раз вы организовывали уборку дома /</a:t>
            </a:r>
            <a:r>
              <a:rPr lang="en-US" dirty="0"/>
              <a:t> </a:t>
            </a:r>
            <a:r>
              <a:rPr lang="ru-RU" dirty="0"/>
              <a:t>переезд / покупали авиабилеты </a:t>
            </a:r>
            <a:r>
              <a:rPr lang="en-US" dirty="0"/>
              <a:t>/ </a:t>
            </a:r>
            <a:r>
              <a:rPr lang="ru-RU" dirty="0"/>
              <a:t>узнавали расписание ВУЗа /</a:t>
            </a:r>
            <a:r>
              <a:rPr lang="en-US" dirty="0"/>
              <a:t> </a:t>
            </a:r>
            <a:r>
              <a:rPr lang="ru-RU" dirty="0"/>
              <a:t>добирались до работы </a:t>
            </a:r>
            <a:r>
              <a:rPr lang="en-US" dirty="0"/>
              <a:t>/ </a:t>
            </a:r>
            <a:r>
              <a:rPr lang="ru-RU" dirty="0"/>
              <a:t>проводили обрезку деревьев в саду и т.п. и какие было сложности</a:t>
            </a:r>
          </a:p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«Вы пробовали что-то ещё кроме …?»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Узнать о конкурентах, что им в них нравится или нет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Если он не искал решение, значит это ему не так важно и его всё устраивает в текущем решении, продукт может быть ему не нужен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Заплатили бы вы за продукт </a:t>
            </a:r>
            <a:r>
              <a:rPr lang="ru-RU" dirty="0" err="1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ru-RU" dirty="0">
                <a:solidFill>
                  <a:srgbClr val="C00000"/>
                </a:solidFill>
              </a:rPr>
              <a:t>который делает </a:t>
            </a:r>
            <a:r>
              <a:rPr lang="ru-RU" dirty="0" err="1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»?</a:t>
            </a:r>
            <a:endParaRPr lang="ru-RU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dirty="0"/>
              <a:t>Заплати сейчас!</a:t>
            </a:r>
          </a:p>
          <a:p>
            <a:pPr marL="0" indent="0">
              <a:lnSpc>
                <a:spcPct val="100000"/>
              </a:lnSpc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203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64E65-1C51-7F4B-8CBF-BF1EAAFF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38935" cy="577850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879D5-BC68-BF47-83D9-FB8E23C5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138"/>
            <a:ext cx="10515600" cy="53927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Люди хотят понравиться, благодарны за то, что к ним проявили внимание и с большой вероятностью соврут.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Тем более, если люди разного пола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Тем более, если друг другу нравятся 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Признаки: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Если пользователь сразу начинает хвалить ваш сервис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«О, вы из Яндекса, как круто! Я люблю сервисы Яндекса!»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Обобщения. Мы склонны обобщать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«Я обычно», «Я всегда», «Я никогда», «Я буду», «Я бы», «Я могу…» — обобщения, а не факты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«Я обычно путешествую с комфортом» — «Когда ты в последний раз летал бизнес-классом?»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Человек когда хочет понравится, склонен преувеличивать свой опыт и свою крутость</a:t>
            </a:r>
          </a:p>
        </p:txBody>
      </p:sp>
    </p:spTree>
    <p:extLst>
      <p:ext uri="{BB962C8B-B14F-4D97-AF65-F5344CB8AC3E}">
        <p14:creationId xmlns:p14="http://schemas.microsoft.com/office/powerpoint/2010/main" val="649609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DFE41-D980-1D44-8629-D050A57C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5368" cy="792163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CCEB-FB00-EF4A-8580-5B8D0B06C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47910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Мы иногда склонны не узнать факты, а «продать», «замотивировать» пользователя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Мы делаем самый крутой в мире мессенджер /</a:t>
            </a:r>
            <a:r>
              <a:rPr lang="en-US" sz="2000" dirty="0"/>
              <a:t> </a:t>
            </a:r>
            <a:r>
              <a:rPr lang="ru-RU" sz="2000" dirty="0"/>
              <a:t>такси /</a:t>
            </a:r>
            <a:r>
              <a:rPr lang="en-US" sz="2000" dirty="0"/>
              <a:t> </a:t>
            </a:r>
            <a:r>
              <a:rPr lang="ru-RU" sz="2000" dirty="0"/>
              <a:t>велосипед!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Если уже слишком многое вложено (сил, времени, денег), мы боимся узнать правду, что продукт на самом деле никому не нужен, поэтому сами склоняем людей, чтобы они сказали «Да»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Интервьюируемый: «У тебя классный проект, всё будет хорошо, не переживай»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Когда страшно, проще закрыть глаза и не замечать плохого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Не «продавайте» (не питчите), по крайней мере, вначале интервью</a:t>
            </a:r>
          </a:p>
        </p:txBody>
      </p:sp>
    </p:spTree>
    <p:extLst>
      <p:ext uri="{BB962C8B-B14F-4D97-AF65-F5344CB8AC3E}">
        <p14:creationId xmlns:p14="http://schemas.microsoft.com/office/powerpoint/2010/main" val="1907847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C26A-FCE1-0249-88DA-B6C20152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идеальное 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CA537E-D2E1-9F45-AE35-B43A4734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726"/>
            <a:ext cx="10515600" cy="544986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Чтобы не «продавать» раньше времени, разделите интервью (скажем, всего 30 минут), на 3 части: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Выявляем потребности, как он их решает, факты и т.п.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Показываете новый функционал / мокапы, собираем фидбек: понимает / не понимает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“</a:t>
            </a:r>
            <a:r>
              <a:rPr lang="ru-RU" sz="2400" dirty="0"/>
              <a:t>Продаёте</a:t>
            </a:r>
            <a:r>
              <a:rPr lang="en-US" sz="2400" dirty="0"/>
              <a:t>”</a:t>
            </a:r>
            <a:r>
              <a:rPr lang="ru-RU" sz="2400" dirty="0"/>
              <a:t> /</a:t>
            </a:r>
            <a:r>
              <a:rPr lang="en-US" sz="2400" dirty="0"/>
              <a:t> </a:t>
            </a:r>
            <a:r>
              <a:rPr lang="ru-RU" sz="2400" dirty="0"/>
              <a:t>питчите, мотивируете, чтобы он: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Прямо сейчас начал этим пользоваться: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Заплатил деньги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Лайкнул / репостнул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Оставил </a:t>
            </a:r>
            <a:r>
              <a:rPr lang="en-US" sz="2000" dirty="0"/>
              <a:t>email / </a:t>
            </a:r>
            <a:r>
              <a:rPr lang="ru-RU" sz="2000" dirty="0"/>
              <a:t>контакты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Любое действие, которое подтверждает его заинтересованность</a:t>
            </a:r>
            <a:endParaRPr lang="en-US" sz="2000" dirty="0"/>
          </a:p>
          <a:p>
            <a:pPr marL="457200" lvl="1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000" dirty="0"/>
              <a:t>Если никто ничего не готов сделать — может быть это никому не нужно?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b="1" dirty="0"/>
              <a:t>Говорите меньше, слушайте больше.</a:t>
            </a:r>
          </a:p>
          <a:p>
            <a:pPr lvl="1">
              <a:lnSpc>
                <a:spcPct val="100000"/>
              </a:lnSpc>
            </a:pPr>
            <a:endParaRPr lang="ru-RU" sz="20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67029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9936A-88AC-0345-B8EC-6FF3E005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30"/>
            <a:ext cx="10515600" cy="820738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23561-4823-4B4B-B5AE-0FDEED44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841"/>
            <a:ext cx="10515600" cy="56084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Задавать открытые вопросы, а не закрытые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Так можно получить гораздо больше информации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Закрытые вопросы сужают канву мыслей и обратной связи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«5 почему»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Поддерживать разговор неформально (в кафе, в очереди и т.п.)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Не направляйте вопросами в конкретную сторону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Вопросы не должны направлять человека в конкретную сторону, создавать </a:t>
            </a:r>
            <a:r>
              <a:rPr lang="en-US" sz="1800" dirty="0"/>
              <a:t>bias (</a:t>
            </a:r>
            <a:r>
              <a:rPr lang="ru-RU" sz="1800" dirty="0"/>
              <a:t>«смещение», «предвзятость»</a:t>
            </a:r>
            <a:r>
              <a:rPr lang="en-US" sz="1800" dirty="0"/>
              <a:t>)</a:t>
            </a:r>
            <a:endParaRPr lang="ru-RU" sz="1800" dirty="0"/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>
                <a:solidFill>
                  <a:srgbClr val="C00000"/>
                </a:solidFill>
              </a:rPr>
              <a:t>«Будет ли тебя смущать такая формулировка текста?»</a:t>
            </a:r>
            <a:r>
              <a:rPr lang="ru-RU" sz="1800" dirty="0"/>
              <a:t> </a:t>
            </a:r>
            <a:r>
              <a:rPr lang="en-US" sz="1800" dirty="0"/>
              <a:t>→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«</a:t>
            </a:r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Всё ли тебе понятно?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»</a:t>
            </a:r>
            <a:endParaRPr lang="ru-RU" sz="1800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>
                <a:solidFill>
                  <a:srgbClr val="C00000"/>
                </a:solidFill>
              </a:rPr>
              <a:t>«Насколько это запутано?»</a:t>
            </a:r>
            <a:r>
              <a:rPr lang="ru-RU" sz="1800" dirty="0"/>
              <a:t> </a:t>
            </a:r>
            <a:r>
              <a:rPr lang="en-US" sz="1800" dirty="0"/>
              <a:t>→ </a:t>
            </a:r>
            <a:r>
              <a:rPr lang="en-US" sz="1800" dirty="0">
                <a:solidFill>
                  <a:schemeClr val="accent6"/>
                </a:solidFill>
              </a:rPr>
              <a:t>«</a:t>
            </a:r>
            <a:r>
              <a:rPr lang="ru-RU" sz="1800" dirty="0">
                <a:solidFill>
                  <a:schemeClr val="accent6"/>
                </a:solidFill>
              </a:rPr>
              <a:t>Всё ли тебе понятно?</a:t>
            </a:r>
            <a:r>
              <a:rPr lang="en-US" sz="1800" dirty="0">
                <a:solidFill>
                  <a:schemeClr val="accent6"/>
                </a:solidFill>
              </a:rPr>
              <a:t>»</a:t>
            </a:r>
            <a:endParaRPr lang="ru-RU" sz="1800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«Есть ли что-то важное, о чём я не спросил?» </a:t>
            </a:r>
            <a:r>
              <a:rPr lang="ru-RU" sz="2000" dirty="0"/>
              <a:t>— главная отмычка к улучшению сценария интервью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Вообще, любые ответы людей могут помочь расширить анкету и помочь включить в неё новые вопросы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«С кем посоветуете ещё поговорить?» 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Поможет сгенерировать новых лидов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«Можешь меня представить?»</a:t>
            </a:r>
          </a:p>
        </p:txBody>
      </p:sp>
    </p:spTree>
    <p:extLst>
      <p:ext uri="{BB962C8B-B14F-4D97-AF65-F5344CB8AC3E}">
        <p14:creationId xmlns:p14="http://schemas.microsoft.com/office/powerpoint/2010/main" val="2412046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1179A-B49E-5448-9996-9B901E51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5020" cy="1567583"/>
          </a:xfrm>
        </p:spPr>
        <p:txBody>
          <a:bodyPr>
            <a:normAutofit/>
          </a:bodyPr>
          <a:lstStyle/>
          <a:p>
            <a:r>
              <a:rPr lang="en-US" dirty="0"/>
              <a:t>CustDev: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A4D26-E2A0-9C46-9E1C-C713A313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091"/>
            <a:ext cx="5967845" cy="399487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«Искали ли вы решение этой проблемы?»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«У меня супер-боль!» —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«Сколько времени ты потратил, чтобы найти решение?»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Если человек не искал решение — вряд ли он воспользуется вашим продуктом.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B035FF-CF90-2D4B-A94E-A21A0973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20" y="0"/>
            <a:ext cx="5478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4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2C72E-284D-0C44-AC44-B2EC9FF0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Где искать людей?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022F0-5F70-894E-9C75-14635533D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6"/>
            <a:ext cx="10515600" cy="50926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Знакомые, знакомые знакомых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Можно написать у себя в соцсетях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Разослать по текущей базе пользователей (конверсия 1-2%)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Онлайн-группы /</a:t>
            </a:r>
            <a:r>
              <a:rPr lang="en-US" sz="2400" dirty="0"/>
              <a:t> </a:t>
            </a:r>
            <a:r>
              <a:rPr lang="ru-RU" sz="2400" dirty="0"/>
              <a:t>сообщества </a:t>
            </a:r>
            <a:r>
              <a:rPr lang="en-US" sz="2400" dirty="0"/>
              <a:t>/ </a:t>
            </a:r>
            <a:r>
              <a:rPr lang="ru-RU" sz="2400" dirty="0"/>
              <a:t>форумы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Идите туда, где обитают потенциальные пользователи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Пример: продукт для частных пилотов — идите на их тусовки и «слёты»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Ходите на тематические конференции /</a:t>
            </a:r>
            <a:r>
              <a:rPr lang="en-US" sz="2400" dirty="0"/>
              <a:t> </a:t>
            </a:r>
            <a:r>
              <a:rPr lang="ru-RU" sz="2400" dirty="0"/>
              <a:t>митапы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Недовольные пользователи всегда с удовольствием делятся своими негативными впечатлениями. Используйте это!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Включайте воображение: людей много и они потенциально готовы с вами общаться</a:t>
            </a:r>
          </a:p>
        </p:txBody>
      </p:sp>
    </p:spTree>
    <p:extLst>
      <p:ext uri="{BB962C8B-B14F-4D97-AF65-F5344CB8AC3E}">
        <p14:creationId xmlns:p14="http://schemas.microsoft.com/office/powerpoint/2010/main" val="3848613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BFADAC-CE2B-A454-46A5-677219D98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2B6DFDD-8DB2-CD20-B904-A65E40D15D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9667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Чеклист про качественные исследования</a:t>
            </a:r>
            <a:endParaRPr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52594A-3F4D-AE86-DD31-C7076D3D1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Релевантные люди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Спрашивать «почему?» и больше уточнений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Инсайты, а не окончательные выводы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Участвовать с командой, а не одному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Не продавать продукт, а спрашивать текущие боли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Знать цель заранее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Задавать вопросы не о будущем, а о текущем</a:t>
            </a:r>
          </a:p>
          <a:p>
            <a:pPr marL="360000" marR="203835" indent="-360000">
              <a:lnSpc>
                <a:spcPct val="100000"/>
              </a:lnSpc>
              <a:spcBef>
                <a:spcPts val="5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dirty="0"/>
              <a:t>Вести таблицу вопросов, ответов, гипотез</a:t>
            </a:r>
          </a:p>
        </p:txBody>
      </p:sp>
    </p:spTree>
    <p:extLst>
      <p:ext uri="{BB962C8B-B14F-4D97-AF65-F5344CB8AC3E}">
        <p14:creationId xmlns:p14="http://schemas.microsoft.com/office/powerpoint/2010/main" val="4231522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3C6DE-365B-E63A-EEFA-09040567E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6C72532-4544-FAA9-CFF2-EFC8071F39E3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605" y="1"/>
            <a:ext cx="9674521" cy="681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83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80F9A-D0A8-7DF1-FB4F-C14F44D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30307-0732-6B85-66B8-73BAFEA12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351270"/>
            <a:ext cx="10515600" cy="830629"/>
          </a:xfrm>
        </p:spPr>
        <p:txBody>
          <a:bodyPr/>
          <a:lstStyle/>
          <a:p>
            <a:r>
              <a:rPr lang="ru-RU" dirty="0"/>
              <a:t>Об актуальности </a:t>
            </a:r>
            <a:r>
              <a:rPr lang="en-US" dirty="0"/>
              <a:t>product management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1A0BE9-FB5B-F852-B216-E08580988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20" y="1281946"/>
            <a:ext cx="10515600" cy="45089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Всё есть продукт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ru-RU" dirty="0"/>
              <a:t>Примеры: фестиваль, концерт, спортивное соревнование, вечеринка для друзей</a:t>
            </a:r>
          </a:p>
          <a:p>
            <a:pPr>
              <a:lnSpc>
                <a:spcPct val="100000"/>
              </a:lnSpc>
            </a:pPr>
            <a:r>
              <a:rPr lang="ru-RU" dirty="0"/>
              <a:t>Кладбище мёртвых продуктов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Пример про </a:t>
            </a:r>
            <a:r>
              <a:rPr lang="en-US" dirty="0"/>
              <a:t>HR-И</a:t>
            </a:r>
            <a:r>
              <a:rPr lang="ru-RU" dirty="0"/>
              <a:t>И</a:t>
            </a:r>
          </a:p>
          <a:p>
            <a:pPr>
              <a:lnSpc>
                <a:spcPct val="100000"/>
              </a:lnSpc>
            </a:pPr>
            <a:r>
              <a:rPr lang="ru-RU" dirty="0"/>
              <a:t>Важно понимать основные понятия, чтобы говорить с другими специалистами на их языке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ru-RU" dirty="0"/>
              <a:t>Пример с анализом данных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ru-RU" dirty="0"/>
              <a:t>Стартапы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39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714A8A-6017-9694-ACD3-A86CCCED6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B1890DA-9A22-4594-7AE1-E8E4DA4E28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733" y="234535"/>
            <a:ext cx="6124121" cy="170131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0"/>
              </a:spcBef>
            </a:pPr>
            <a:r>
              <a:rPr lang="ru-RU" sz="5400" dirty="0"/>
              <a:t>Продуктовые метрики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B0B4CE-99F1-CA4C-15D4-E83F7F0C4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028" y="2060028"/>
            <a:ext cx="6313533" cy="43058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Метрики продукта – это показатели, отражающие взаимодействие пользователей с продуктом. 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Продуктовые метрики — это показатели и инструменты, по которым можно судить, нравится ли продукт покупателям и имеет ли успех.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Метрики продукта являются количественными данными, которые позволяют компаниям иметь представление об общем успехе (или неудачах) своих продуктов.</a:t>
            </a:r>
            <a:r>
              <a:rPr lang="en-US" sz="2000" dirty="0"/>
              <a:t> </a:t>
            </a:r>
            <a:r>
              <a:rPr lang="ru-RU" sz="2000" dirty="0"/>
              <a:t>Компании анализируют продуктовые показатели, чтобы получить информацию, необходимую для разработки или модификации стратегии развития продукта с целью увеличения доходов и повышения удовлетворенности клиентов.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E2EFC9-730A-114C-9E17-B44F14982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41" t="3877" r="6444" b="5156"/>
          <a:stretch/>
        </p:blipFill>
        <p:spPr>
          <a:xfrm>
            <a:off x="6882219" y="2852058"/>
            <a:ext cx="5309781" cy="4005942"/>
          </a:xfrm>
          <a:prstGeom prst="rect">
            <a:avLst/>
          </a:prstGeom>
        </p:spPr>
      </p:pic>
      <p:pic>
        <p:nvPicPr>
          <p:cNvPr id="1026" name="Picture 2" descr="Продуктовые метрики: считаем ключевые показатели успеха">
            <a:extLst>
              <a:ext uri="{FF2B5EF4-FFF2-40B4-BE49-F238E27FC236}">
                <a16:creationId xmlns:a16="http://schemas.microsoft.com/office/drawing/2014/main" id="{785243CC-589A-9E79-90C1-A54CD4B76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t="2141" r="10000" b="5569"/>
          <a:stretch/>
        </p:blipFill>
        <p:spPr bwMode="auto">
          <a:xfrm>
            <a:off x="6882219" y="0"/>
            <a:ext cx="5309781" cy="272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1327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823F012-5412-ECDB-8054-5461CC99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549055" cy="875096"/>
          </a:xfrm>
        </p:spPr>
        <p:txBody>
          <a:bodyPr/>
          <a:lstStyle/>
          <a:p>
            <a:r>
              <a:rPr lang="ru-RU" dirty="0"/>
              <a:t>Примеры продуктовых метрик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09CD67F-6A95-BDBB-9D49-F3B35F096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916"/>
            <a:ext cx="10515600" cy="53707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dirty="0"/>
              <a:t>DAU</a:t>
            </a:r>
            <a:r>
              <a:rPr lang="en" dirty="0"/>
              <a:t> (Daily Active Users) —</a:t>
            </a:r>
            <a:r>
              <a:rPr lang="ru-RU" dirty="0"/>
              <a:t> количество уникальных пользователей за сутки. 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dirty="0"/>
              <a:t>WAU</a:t>
            </a:r>
            <a:r>
              <a:rPr lang="en" dirty="0"/>
              <a:t> (Weekly Active Users) —</a:t>
            </a:r>
            <a:r>
              <a:rPr lang="ru-RU" dirty="0"/>
              <a:t> количество пользователей за неделю.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dirty="0"/>
              <a:t>MAU</a:t>
            </a:r>
            <a:r>
              <a:rPr lang="en" dirty="0"/>
              <a:t> (Monthly Active Users) —</a:t>
            </a:r>
            <a:r>
              <a:rPr lang="ru-RU" dirty="0"/>
              <a:t> количество уникальных пользователей за месяц.</a:t>
            </a:r>
            <a:endParaRPr lang="en-US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b="1" dirty="0"/>
              <a:t>NPS</a:t>
            </a:r>
            <a:r>
              <a:rPr lang="en-US" dirty="0"/>
              <a:t> (Net Promoter Score) — </a:t>
            </a:r>
            <a:r>
              <a:rPr lang="ru-RU" dirty="0"/>
              <a:t>Коэффициент виральности.</a:t>
            </a:r>
            <a:endParaRPr lang="en-US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000000"/>
                </a:solidFill>
                <a:effectLst/>
              </a:rPr>
              <a:t>Activation</a:t>
            </a:r>
            <a:r>
              <a:rPr lang="en-US" b="1" i="0" dirty="0">
                <a:solidFill>
                  <a:srgbClr val="000000"/>
                </a:solidFill>
                <a:effectLst/>
              </a:rPr>
              <a:t> Rate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—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Активация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 </a:t>
            </a:r>
            <a:r>
              <a:rPr lang="ru-RU" b="0" i="0" dirty="0">
                <a:solidFill>
                  <a:srgbClr val="000000"/>
                </a:solidFill>
                <a:effectLst/>
              </a:rPr>
              <a:t>К</a:t>
            </a:r>
            <a:r>
              <a:rPr lang="ru-RU" dirty="0"/>
              <a:t>оличество пользователей,</a:t>
            </a:r>
            <a:br>
              <a:rPr lang="ru-RU" dirty="0"/>
            </a:br>
            <a:r>
              <a:rPr lang="ru-RU" dirty="0"/>
              <a:t>которые открыли приложение после скачивания и начали</a:t>
            </a:r>
            <a:br>
              <a:rPr lang="ru-RU" dirty="0"/>
            </a:br>
            <a:r>
              <a:rPr lang="ru-RU" dirty="0"/>
              <a:t>его использовать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000000"/>
                </a:solidFill>
                <a:effectLst/>
              </a:rPr>
              <a:t>Retention</a:t>
            </a:r>
            <a:r>
              <a:rPr lang="en-US" dirty="0">
                <a:solidFill>
                  <a:srgbClr val="000000"/>
                </a:solidFill>
              </a:rPr>
              <a:t> — </a:t>
            </a:r>
            <a:r>
              <a:rPr lang="ru-RU" dirty="0">
                <a:solidFill>
                  <a:srgbClr val="000000"/>
                </a:solidFill>
              </a:rPr>
              <a:t>Удержание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000000"/>
                </a:solidFill>
                <a:effectLst/>
              </a:rPr>
              <a:t>Referral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— Рекомендации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b="1" dirty="0">
                <a:solidFill>
                  <a:srgbClr val="000000"/>
                </a:solidFill>
              </a:rPr>
              <a:t>LTV</a:t>
            </a:r>
            <a:r>
              <a:rPr lang="en-US" dirty="0">
                <a:solidFill>
                  <a:srgbClr val="000000"/>
                </a:solidFill>
              </a:rPr>
              <a:t> (</a:t>
            </a:r>
            <a:r>
              <a:rPr lang="en" i="0" dirty="0">
                <a:solidFill>
                  <a:srgbClr val="000000"/>
                </a:solidFill>
                <a:effectLst/>
              </a:rPr>
              <a:t>Customer Lifetime Value)</a:t>
            </a:r>
            <a:r>
              <a:rPr lang="ru-RU" b="1" i="0" dirty="0">
                <a:solidFill>
                  <a:srgbClr val="000000"/>
                </a:solidFill>
                <a:effectLst/>
              </a:rPr>
              <a:t> — </a:t>
            </a:r>
            <a:r>
              <a:rPr lang="ru-RU" i="0" dirty="0">
                <a:solidFill>
                  <a:srgbClr val="000000"/>
                </a:solidFill>
                <a:effectLst/>
              </a:rPr>
              <a:t>Пожизненной ценности клиента</a:t>
            </a:r>
            <a:endParaRPr lang="en-US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000000"/>
                </a:solidFill>
                <a:effectLst/>
              </a:rPr>
              <a:t>CAC</a:t>
            </a:r>
            <a:r>
              <a:rPr lang="en" i="0" dirty="0">
                <a:solidFill>
                  <a:srgbClr val="000000"/>
                </a:solidFill>
                <a:effectLst/>
              </a:rPr>
              <a:t> (Customer Acquisition Cost)</a:t>
            </a:r>
            <a:r>
              <a:rPr lang="en" b="1" i="0" dirty="0">
                <a:solidFill>
                  <a:srgbClr val="000000"/>
                </a:solidFill>
                <a:effectLst/>
              </a:rPr>
              <a:t> </a:t>
            </a:r>
            <a:r>
              <a:rPr lang="en" dirty="0">
                <a:solidFill>
                  <a:srgbClr val="000000"/>
                </a:solidFill>
              </a:rPr>
              <a:t>—</a:t>
            </a:r>
            <a:r>
              <a:rPr lang="en" i="0" dirty="0">
                <a:solidFill>
                  <a:srgbClr val="000000"/>
                </a:solidFill>
                <a:effectLst/>
              </a:rPr>
              <a:t> </a:t>
            </a:r>
            <a:r>
              <a:rPr lang="ru-RU" i="0" dirty="0">
                <a:solidFill>
                  <a:srgbClr val="000000"/>
                </a:solidFill>
                <a:effectLst/>
              </a:rPr>
              <a:t>Стоимости привлечения клиента</a:t>
            </a:r>
            <a:endParaRPr lang="en-US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" b="1" i="0" dirty="0">
                <a:solidFill>
                  <a:srgbClr val="101010"/>
                </a:solidFill>
                <a:effectLst/>
                <a:latin typeface="_museo"/>
              </a:rPr>
              <a:t>CR</a:t>
            </a:r>
            <a:r>
              <a:rPr lang="en" dirty="0">
                <a:solidFill>
                  <a:srgbClr val="101010"/>
                </a:solidFill>
                <a:latin typeface="_museo"/>
              </a:rPr>
              <a:t> (</a:t>
            </a:r>
            <a:r>
              <a:rPr lang="en" i="0" dirty="0">
                <a:solidFill>
                  <a:srgbClr val="101010"/>
                </a:solidFill>
                <a:effectLst/>
                <a:latin typeface="_museo"/>
              </a:rPr>
              <a:t>Conversion Rate</a:t>
            </a:r>
            <a:r>
              <a:rPr lang="en" dirty="0">
                <a:solidFill>
                  <a:srgbClr val="101010"/>
                </a:solidFill>
                <a:latin typeface="_museo"/>
              </a:rPr>
              <a:t>)</a:t>
            </a:r>
            <a:r>
              <a:rPr lang="en" dirty="0"/>
              <a:t> — </a:t>
            </a:r>
            <a:r>
              <a:rPr lang="ru-RU" dirty="0"/>
              <a:t>коэффициент конверсии, или по-другому — количество пользователей, которые выполнили целевое действие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sz="2800" b="1" dirty="0"/>
              <a:t>MRR</a:t>
            </a:r>
            <a:r>
              <a:rPr lang="ru-RU" sz="2800" dirty="0"/>
              <a:t> (</a:t>
            </a:r>
            <a:r>
              <a:rPr lang="en-US" sz="2800" dirty="0"/>
              <a:t>Monthly Recurring Revenue</a:t>
            </a:r>
            <a:r>
              <a:rPr lang="ru-RU" sz="2800" dirty="0"/>
              <a:t>)</a:t>
            </a:r>
            <a:r>
              <a:rPr lang="en-US" sz="2800" dirty="0"/>
              <a:t> </a:t>
            </a:r>
            <a:r>
              <a:rPr lang="ru-RU" sz="2800" dirty="0"/>
              <a:t>— регулярная месячная выручка</a:t>
            </a:r>
          </a:p>
          <a:p>
            <a:pPr>
              <a:lnSpc>
                <a:spcPct val="120000"/>
              </a:lnSpc>
            </a:pP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897D0BF-25D7-1F63-2D80-9FE31C071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4809" r="6875" b="6744"/>
          <a:stretch/>
        </p:blipFill>
        <p:spPr bwMode="auto">
          <a:xfrm>
            <a:off x="8683762" y="2764221"/>
            <a:ext cx="3424156" cy="177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90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4318B-C49C-2DC5-733A-E2C84E9A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168AFE4-6FD4-5DFF-8288-F7C3DF80C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634" y="4632067"/>
            <a:ext cx="2526877" cy="37788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2400" b="1" dirty="0">
                <a:solidFill>
                  <a:srgbClr val="0432FF"/>
                </a:solidFill>
                <a:latin typeface="+mn-lt"/>
              </a:rPr>
              <a:t>Хороший продукт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E56D785-D9D3-C9C3-4176-F8339C81C6D5}"/>
              </a:ext>
            </a:extLst>
          </p:cNvPr>
          <p:cNvSpPr txBox="1"/>
          <p:nvPr/>
        </p:nvSpPr>
        <p:spPr>
          <a:xfrm>
            <a:off x="533403" y="5130224"/>
            <a:ext cx="3147568" cy="107550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sz="2000" dirty="0"/>
              <a:t>❏	</a:t>
            </a:r>
            <a:r>
              <a:rPr lang="ru-RU" sz="2000" dirty="0"/>
              <a:t>активации и удержание</a:t>
            </a:r>
          </a:p>
          <a:p>
            <a:pPr marL="364085" marR="3387" indent="-355618">
              <a:lnSpc>
                <a:spcPct val="114999"/>
              </a:lnSpc>
              <a:spcBef>
                <a:spcPts val="67"/>
              </a:spcBef>
              <a:tabLst>
                <a:tab pos="363662" algn="l"/>
              </a:tabLst>
            </a:pPr>
            <a:r>
              <a:rPr lang="ru-RU" sz="2000" dirty="0"/>
              <a:t>❏	метрики конверсии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lang="ru-RU" sz="2000" dirty="0"/>
              <a:t>❏	когортный анализ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D4B6A9C-AFB5-FCAE-FF38-45D2FEBFD95B}"/>
              </a:ext>
            </a:extLst>
          </p:cNvPr>
          <p:cNvSpPr txBox="1"/>
          <p:nvPr/>
        </p:nvSpPr>
        <p:spPr>
          <a:xfrm>
            <a:off x="4740208" y="4632067"/>
            <a:ext cx="2009140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b="1" dirty="0">
                <a:solidFill>
                  <a:srgbClr val="0432FF"/>
                </a:solidFill>
              </a:rPr>
              <a:t>Хороший рост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503C499-895B-C7B9-7699-B32C0B554EE3}"/>
              </a:ext>
            </a:extLst>
          </p:cNvPr>
          <p:cNvSpPr txBox="1"/>
          <p:nvPr/>
        </p:nvSpPr>
        <p:spPr>
          <a:xfrm>
            <a:off x="4343401" y="5066740"/>
            <a:ext cx="3405800" cy="1391834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2000" dirty="0"/>
              <a:t>❏	привлечение и referral</a:t>
            </a: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2000" dirty="0"/>
              <a:t>❏	А/В тесты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оптимизация конверсии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тестирование каналов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67F5115-0B91-CD6A-E3C5-10B686D77630}"/>
              </a:ext>
            </a:extLst>
          </p:cNvPr>
          <p:cNvSpPr txBox="1"/>
          <p:nvPr/>
        </p:nvSpPr>
        <p:spPr>
          <a:xfrm>
            <a:off x="8653267" y="4632067"/>
            <a:ext cx="1893147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b="1" dirty="0">
                <a:solidFill>
                  <a:srgbClr val="0432FF"/>
                </a:solidFill>
              </a:rPr>
              <a:t>Монетизация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9841575-3C52-A4B1-DB35-51700359A451}"/>
              </a:ext>
            </a:extLst>
          </p:cNvPr>
          <p:cNvSpPr txBox="1"/>
          <p:nvPr/>
        </p:nvSpPr>
        <p:spPr>
          <a:xfrm>
            <a:off x="8458200" y="5066740"/>
            <a:ext cx="2908297" cy="1391834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8467">
              <a:spcBef>
                <a:spcPts val="353"/>
              </a:spcBef>
              <a:tabLst>
                <a:tab pos="363662" algn="l"/>
              </a:tabLst>
            </a:pPr>
            <a:r>
              <a:rPr sz="2000" dirty="0"/>
              <a:t>❏	доход</a:t>
            </a:r>
          </a:p>
          <a:p>
            <a:pPr marL="8467">
              <a:spcBef>
                <a:spcPts val="289"/>
              </a:spcBef>
              <a:tabLst>
                <a:tab pos="363662" algn="l"/>
              </a:tabLst>
            </a:pPr>
            <a:r>
              <a:rPr sz="2000" dirty="0"/>
              <a:t>❏	масштабируемость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инфраструктура</a:t>
            </a:r>
          </a:p>
          <a:p>
            <a:pPr marL="8467">
              <a:spcBef>
                <a:spcPts val="287"/>
              </a:spcBef>
              <a:tabLst>
                <a:tab pos="363662" algn="l"/>
              </a:tabLst>
            </a:pPr>
            <a:r>
              <a:rPr sz="2000" dirty="0"/>
              <a:t>❏	партнёрства</a:t>
            </a:r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AF4E4D41-A6CD-4B1E-7E88-79A6E9731A2B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51" y="3618729"/>
            <a:ext cx="964799" cy="964799"/>
          </a:xfrm>
          <a:prstGeom prst="rect">
            <a:avLst/>
          </a:prstGeom>
        </p:spPr>
      </p:pic>
      <p:pic>
        <p:nvPicPr>
          <p:cNvPr id="9" name="object 9">
            <a:extLst>
              <a:ext uri="{FF2B5EF4-FFF2-40B4-BE49-F238E27FC236}">
                <a16:creationId xmlns:a16="http://schemas.microsoft.com/office/drawing/2014/main" id="{679D1FC4-F695-8310-2419-1D1494B9A387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551" y="3522778"/>
            <a:ext cx="964799" cy="964799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68C1E308-3A63-4AF2-0104-33E2062D1BB1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0967" y="3555229"/>
            <a:ext cx="964799" cy="964799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BA2FFBD8-3862-06F4-2824-3192D4208D22}"/>
              </a:ext>
            </a:extLst>
          </p:cNvPr>
          <p:cNvSpPr/>
          <p:nvPr/>
        </p:nvSpPr>
        <p:spPr>
          <a:xfrm>
            <a:off x="397308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8771A68-5289-3C36-93C1-841359E33711}"/>
              </a:ext>
            </a:extLst>
          </p:cNvPr>
          <p:cNvSpPr/>
          <p:nvPr/>
        </p:nvSpPr>
        <p:spPr>
          <a:xfrm>
            <a:off x="8213933" y="3603678"/>
            <a:ext cx="0" cy="3012440"/>
          </a:xfrm>
          <a:custGeom>
            <a:avLst/>
            <a:gdLst/>
            <a:ahLst/>
            <a:cxnLst/>
            <a:rect l="l" t="t" r="r" b="b"/>
            <a:pathLst>
              <a:path h="4518659">
                <a:moveTo>
                  <a:pt x="0" y="0"/>
                </a:moveTo>
                <a:lnTo>
                  <a:pt x="0" y="4518599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84C71248-9276-3EA3-5D44-D04CC7C48710}"/>
              </a:ext>
            </a:extLst>
          </p:cNvPr>
          <p:cNvSpPr txBox="1">
            <a:spLocks/>
          </p:cNvSpPr>
          <p:nvPr/>
        </p:nvSpPr>
        <p:spPr>
          <a:xfrm>
            <a:off x="630252" y="523258"/>
            <a:ext cx="10736248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Цели / метрики меняются с ростом продукта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79CB1312-4D19-AECC-8AC7-34746A885187}"/>
              </a:ext>
            </a:extLst>
          </p:cNvPr>
          <p:cNvSpPr txBox="1">
            <a:spLocks/>
          </p:cNvSpPr>
          <p:nvPr/>
        </p:nvSpPr>
        <p:spPr>
          <a:xfrm>
            <a:off x="1561147" y="1426935"/>
            <a:ext cx="8954646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 marR="508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200" dirty="0"/>
              <a:t>Фокусная метрика на каждом из этапов</a:t>
            </a:r>
            <a:br>
              <a:rPr lang="ru-RU" sz="3200" dirty="0"/>
            </a:br>
            <a:r>
              <a:rPr lang="ru-RU" sz="3200" dirty="0"/>
              <a:t>должна быть своя!</a:t>
            </a:r>
          </a:p>
        </p:txBody>
      </p:sp>
    </p:spTree>
    <p:extLst>
      <p:ext uri="{BB962C8B-B14F-4D97-AF65-F5344CB8AC3E}">
        <p14:creationId xmlns:p14="http://schemas.microsoft.com/office/powerpoint/2010/main" val="2773813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B029A-81CA-55AD-BF14-3E92071BA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EDE181-42C3-F5C7-1493-F2732A900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05" y="418753"/>
            <a:ext cx="10515600" cy="750242"/>
          </a:xfrm>
        </p:spPr>
        <p:txBody>
          <a:bodyPr/>
          <a:lstStyle/>
          <a:p>
            <a:r>
              <a:rPr lang="ru-RU" dirty="0"/>
              <a:t>Метрики и этап развития продукта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2D6409-7D10-CDAD-4712-7882FE364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30" y="1333255"/>
            <a:ext cx="9915355" cy="515961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7AAC5AE-0033-FC9C-CFA0-306EF7964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805" y="1244110"/>
            <a:ext cx="4090795" cy="22864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У нового и уже работающего продукта разные цели, а значит, и разные метрики. Если приложение только готовится к запуску, то для команды важны одни показатели, а после его запуска приоритетнее станут другие.</a:t>
            </a:r>
          </a:p>
        </p:txBody>
      </p:sp>
    </p:spTree>
    <p:extLst>
      <p:ext uri="{BB962C8B-B14F-4D97-AF65-F5344CB8AC3E}">
        <p14:creationId xmlns:p14="http://schemas.microsoft.com/office/powerpoint/2010/main" val="31959951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E460F-3E5D-4BF1-2EAB-C1A1DDD28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6079E-664D-E660-0CC4-C5F9920C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65" y="73025"/>
            <a:ext cx="10515600" cy="770339"/>
          </a:xfrm>
        </p:spPr>
        <p:txBody>
          <a:bodyPr/>
          <a:lstStyle/>
          <a:p>
            <a:r>
              <a:rPr lang="ru-RU" dirty="0"/>
              <a:t>Метрики и особенности продукта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7EC4BE-A719-25F3-1B47-56FABC832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64" y="843364"/>
            <a:ext cx="6509935" cy="601463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Выбор метрик зависит от: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этапа жизненного цикла,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варианта реализации интерфейса продукта: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мобильное приложение: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скачиваний / Количество активаций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%</a:t>
            </a:r>
            <a:r>
              <a:rPr lang="ru-RU" sz="1600" dirty="0"/>
              <a:t> удаливших приложение, ни разу не воспользовавшись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запуска приложений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web-</a:t>
            </a:r>
            <a:r>
              <a:rPr lang="ru-RU" sz="1800" dirty="0"/>
              <a:t>сайт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просмотров страниц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Глубина просмотра</a:t>
            </a:r>
            <a:r>
              <a:rPr lang="en-US" sz="1600" dirty="0"/>
              <a:t> / </a:t>
            </a:r>
            <a:r>
              <a:rPr lang="ru-RU" sz="1600" dirty="0"/>
              <a:t>Время, проведённое на сайте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Телеграм-бот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Количество подписчиков</a:t>
            </a:r>
            <a:r>
              <a:rPr lang="en-US" sz="1600" dirty="0"/>
              <a:t>; </a:t>
            </a:r>
            <a:r>
              <a:rPr lang="ru-RU" sz="1600" dirty="0"/>
              <a:t>Количество / процент отписок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Типа продукта: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Интернет-магазин</a:t>
            </a:r>
            <a:r>
              <a:rPr lang="en-US" sz="1800" dirty="0"/>
              <a:t> / </a:t>
            </a:r>
            <a:r>
              <a:rPr lang="ru-RU" sz="1800" dirty="0"/>
              <a:t>Сайт знакомств / Доска объявлений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Игра</a:t>
            </a:r>
            <a:r>
              <a:rPr lang="en-US" sz="1800" dirty="0"/>
              <a:t> / </a:t>
            </a:r>
            <a:r>
              <a:rPr lang="ru-RU" sz="1800" dirty="0"/>
              <a:t>Картографический сервис</a:t>
            </a:r>
            <a:r>
              <a:rPr lang="en-US" sz="1800" dirty="0"/>
              <a:t> </a:t>
            </a:r>
            <a:r>
              <a:rPr lang="ru-RU" sz="1800" dirty="0"/>
              <a:t>/ Новостной сайт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Бизнес-модели / способа монетизации: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Подписка (Кол-во подписчиков по типам подписки, удержание, отток)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Разовые покупки (кол-во покупок в месяц, средний чек)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Донаты (комиссии с донатов) (количество донатов, средняя сумма </a:t>
            </a:r>
            <a:r>
              <a:rPr lang="ru-RU" sz="1800" dirty="0" err="1"/>
              <a:t>доната</a:t>
            </a:r>
            <a:r>
              <a:rPr lang="ru-RU" sz="1800" dirty="0"/>
              <a:t>)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AE9596E-4A11-527C-A488-910872CB4344}"/>
              </a:ext>
            </a:extLst>
          </p:cNvPr>
          <p:cNvSpPr txBox="1">
            <a:spLocks/>
          </p:cNvSpPr>
          <p:nvPr/>
        </p:nvSpPr>
        <p:spPr>
          <a:xfrm>
            <a:off x="6977883" y="843364"/>
            <a:ext cx="5169039" cy="6014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000" dirty="0"/>
              <a:t>Примеры показателей для </a:t>
            </a:r>
            <a:r>
              <a:rPr lang="en" sz="2000" dirty="0"/>
              <a:t>SaaS-</a:t>
            </a:r>
            <a:r>
              <a:rPr lang="ru-RU" sz="2000" dirty="0"/>
              <a:t>продуктов: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Среднее время перехода пользователя с пробной на платную версию программы.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Процент пользователей, которые использовали ту или иную функцию продукта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ru-RU" sz="1800" dirty="0"/>
              <a:t>Примеры для карты: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Построили маршрут на карте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Поискали организации по типу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Воспользовались навигатором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Среднее количество ключевых действий, выполненных пользователем.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ru-RU" sz="1800" dirty="0"/>
              <a:t>Для интернет-магазина: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Зарегистрировались на сайте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Положили товар в корзину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Привязали карту для быстрой оплаты</a:t>
            </a:r>
          </a:p>
        </p:txBody>
      </p:sp>
    </p:spTree>
    <p:extLst>
      <p:ext uri="{BB962C8B-B14F-4D97-AF65-F5344CB8AC3E}">
        <p14:creationId xmlns:p14="http://schemas.microsoft.com/office/powerpoint/2010/main" val="12915321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5B695-F38A-AEE1-7417-EB8BCD41D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437BBE-B14A-9B7A-678D-5129CD9D9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215488"/>
            <a:ext cx="7934011" cy="800484"/>
          </a:xfrm>
        </p:spPr>
        <p:txBody>
          <a:bodyPr>
            <a:normAutofit fontScale="90000"/>
          </a:bodyPr>
          <a:lstStyle/>
          <a:p>
            <a:r>
              <a:rPr lang="ru-RU" dirty="0"/>
              <a:t>Иерархия метрик, </a:t>
            </a:r>
            <a:r>
              <a:rPr lang="en-US" dirty="0"/>
              <a:t>North Star metric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D31C28-1B9C-F4E7-C33A-D13F63401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72" y="4200214"/>
            <a:ext cx="6893728" cy="259428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Зачем нужна метрика </a:t>
            </a:r>
            <a:r>
              <a:rPr lang="en" sz="2000" dirty="0"/>
              <a:t>North Star</a:t>
            </a:r>
            <a:r>
              <a:rPr lang="ru-RU" sz="2000" dirty="0"/>
              <a:t>: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помогает продуктовой команде четко видеть, </a:t>
            </a:r>
            <a:r>
              <a:rPr lang="ru-RU" sz="2000" b="1" dirty="0"/>
              <a:t>что нужно сделать для повышения показателей</a:t>
            </a:r>
            <a:r>
              <a:rPr lang="en" sz="2000" dirty="0"/>
              <a:t>, </a:t>
            </a:r>
            <a:r>
              <a:rPr lang="ru-RU" sz="2000" dirty="0"/>
              <a:t>каким фичам можно поменять приоритет, а какие вовсе отменить;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позволяет </a:t>
            </a:r>
            <a:r>
              <a:rPr lang="ru-RU" sz="2000" b="1" dirty="0"/>
              <a:t>увидеть в числах прогресс всей компании</a:t>
            </a:r>
            <a:r>
              <a:rPr lang="ru-RU" sz="2000" dirty="0"/>
              <a:t> и ускорить реализацию продуктовых инициатив;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дает возможность </a:t>
            </a:r>
            <a:r>
              <a:rPr lang="ru-RU" sz="2000" b="1" dirty="0"/>
              <a:t>увидеть</a:t>
            </a:r>
            <a:r>
              <a:rPr lang="en-US" sz="2000" b="1" dirty="0"/>
              <a:t> / </a:t>
            </a:r>
            <a:r>
              <a:rPr lang="ru-RU" sz="2000" b="1" dirty="0"/>
              <a:t>измерить конкретные результаты</a:t>
            </a:r>
            <a:r>
              <a:rPr lang="ru-RU" sz="2000" dirty="0"/>
              <a:t> по проделанной работе.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0B6A60-F5E4-0ACF-F71F-D1E0D2142D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73" y="1082431"/>
            <a:ext cx="4980332" cy="2964264"/>
          </a:xfrm>
          <a:prstGeom prst="rect">
            <a:avLst/>
          </a:prstGeom>
        </p:spPr>
      </p:pic>
      <p:pic>
        <p:nvPicPr>
          <p:cNvPr id="4098" name="Picture 2" descr="Привлечение, транзакции, продуктивность">
            <a:extLst>
              <a:ext uri="{FF2B5EF4-FFF2-40B4-BE49-F238E27FC236}">
                <a16:creationId xmlns:a16="http://schemas.microsoft.com/office/drawing/2014/main" id="{BFD78482-5B0C-85EB-F52B-40064BD93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90" t="9465" r="4304" b="11989"/>
          <a:stretch/>
        </p:blipFill>
        <p:spPr bwMode="auto">
          <a:xfrm>
            <a:off x="8048730" y="668205"/>
            <a:ext cx="4143270" cy="15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244FE7-14BA-14F6-FBC8-C7E34717268D}"/>
              </a:ext>
            </a:extLst>
          </p:cNvPr>
          <p:cNvSpPr txBox="1"/>
          <p:nvPr/>
        </p:nvSpPr>
        <p:spPr>
          <a:xfrm>
            <a:off x="5817996" y="2202290"/>
            <a:ext cx="6374004" cy="19471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привлечение — сколько времени пользователи проводят в продукте;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транзакции — сколько оплат проходит через платформу;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продуктивность — сколько задач пользователи могут решить в сервисе. 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4EF4ED-9173-49F5-9FA1-D33CBF2CA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700" y="4149414"/>
            <a:ext cx="4559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222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79EDA-B90D-E7B9-BA35-13EB54CF3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06C9AE-0E5E-B8DC-40F9-FA1103A24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12" y="465609"/>
            <a:ext cx="5519754" cy="860774"/>
          </a:xfrm>
        </p:spPr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NSM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DC9AF-B5B3-8A3A-3BA0-8D1F1C038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6700" y="331596"/>
            <a:ext cx="5360935" cy="637065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Какие </a:t>
            </a:r>
            <a:r>
              <a:rPr lang="en-US" sz="2000" dirty="0"/>
              <a:t>North Star </a:t>
            </a:r>
            <a:r>
              <a:rPr lang="ru-RU" sz="2000" dirty="0"/>
              <a:t>метрики могут быть у разных компаний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E-commerce: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Количество пользователей, совершивших первый заказ в неделю;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стоимость ежедневных покупок;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LTV (</a:t>
            </a:r>
            <a:r>
              <a:rPr lang="ru-RU" sz="2000" dirty="0"/>
              <a:t>пожизненная ценность клиента)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Онлайн-сервисы: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Количество триальных аккаунтов с тремя и более пользователями в первую неделю;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процент удержания через год;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MRR (</a:t>
            </a:r>
            <a:r>
              <a:rPr lang="ru-RU" sz="2000" dirty="0"/>
              <a:t>регулярная месячная выручка);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MAU (</a:t>
            </a:r>
            <a:r>
              <a:rPr lang="ru-RU" sz="2000" dirty="0"/>
              <a:t>активные пользователи за месяц).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Медиа: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Регистрации и удержание;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количество активных пользователей в день;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общая длительность прочтений;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общее число просмотров.</a:t>
            </a:r>
          </a:p>
        </p:txBody>
      </p:sp>
      <p:pic>
        <p:nvPicPr>
          <p:cNvPr id="5122" name="Picture 2" descr="Apple music North Star">
            <a:extLst>
              <a:ext uri="{FF2B5EF4-FFF2-40B4-BE49-F238E27FC236}">
                <a16:creationId xmlns:a16="http://schemas.microsoft.com/office/drawing/2014/main" id="{7F74742D-C404-CE8A-44C3-03483D770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791" y="1615280"/>
            <a:ext cx="6384937" cy="41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0528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55CC5-ED41-283F-4730-D5668AC1F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51AEAF-29C5-EB03-2427-A727F423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49" y="465609"/>
            <a:ext cx="8536913" cy="629662"/>
          </a:xfrm>
        </p:spPr>
        <p:txBody>
          <a:bodyPr>
            <a:normAutofit fontScale="90000"/>
          </a:bodyPr>
          <a:lstStyle/>
          <a:p>
            <a:r>
              <a:rPr lang="ru-RU" dirty="0"/>
              <a:t>4 измерения </a:t>
            </a:r>
            <a:r>
              <a:rPr lang="en" dirty="0"/>
              <a:t>North Star </a:t>
            </a:r>
            <a:r>
              <a:rPr lang="ru-RU" dirty="0"/>
              <a:t>метрики: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FD6E23-410C-4C8B-E918-92DA2283C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1051" y="318291"/>
            <a:ext cx="2617213" cy="61602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У каждой </a:t>
            </a:r>
            <a:r>
              <a:rPr lang="en" sz="2000" b="0" i="0">
                <a:solidFill>
                  <a:srgbClr val="212529"/>
                </a:solidFill>
                <a:effectLst/>
              </a:rPr>
              <a:t>North Star </a:t>
            </a:r>
            <a:r>
              <a:rPr lang="ru-RU" sz="2000" b="0" i="0">
                <a:solidFill>
                  <a:srgbClr val="212529"/>
                </a:solidFill>
                <a:effectLst/>
              </a:rPr>
              <a:t>метрики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существует 4 измерения: глубина, ширина, частота и эффективность.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То есть каждый </a:t>
            </a:r>
            <a:r>
              <a:rPr lang="en" sz="2000" b="0" i="0">
                <a:solidFill>
                  <a:srgbClr val="212529"/>
                </a:solidFill>
                <a:effectLst/>
              </a:rPr>
              <a:t>KPI </a:t>
            </a:r>
            <a:r>
              <a:rPr lang="ru-RU" sz="2000" b="0" i="0">
                <a:solidFill>
                  <a:srgbClr val="212529"/>
                </a:solidFill>
                <a:effectLst/>
              </a:rPr>
              <a:t>может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работать над одним из этих измерений.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Пример: иерархия </a:t>
            </a:r>
            <a:r>
              <a:rPr lang="en" sz="2000"/>
              <a:t>North Star </a:t>
            </a:r>
            <a:r>
              <a:rPr lang="ru-RU" sz="2000"/>
              <a:t>метрики </a:t>
            </a:r>
            <a:r>
              <a:rPr lang="ru-RU" sz="2000" dirty="0"/>
              <a:t>для сервиса доставки еды.</a:t>
            </a:r>
            <a:br>
              <a:rPr lang="ru-RU" sz="2000" dirty="0"/>
            </a:br>
            <a:r>
              <a:rPr lang="ru-RU" sz="2000" dirty="0"/>
              <a:t>Видно, какие инициативы отвечают выбранным </a:t>
            </a:r>
            <a:r>
              <a:rPr lang="en" sz="2000"/>
              <a:t>KPI, </a:t>
            </a:r>
            <a:r>
              <a:rPr lang="ru-RU" sz="2000"/>
              <a:t>а </a:t>
            </a:r>
            <a:r>
              <a:rPr lang="ru-RU" sz="2000" dirty="0"/>
              <a:t>они в свою очередь по-разному влияют на </a:t>
            </a:r>
            <a:r>
              <a:rPr lang="en" sz="2000"/>
              <a:t>NSM </a:t>
            </a:r>
            <a:r>
              <a:rPr lang="ru-RU" sz="2000"/>
              <a:t>метрику</a:t>
            </a:r>
            <a:endParaRPr lang="ru-RU" sz="2000" dirty="0"/>
          </a:p>
        </p:txBody>
      </p:sp>
      <p:pic>
        <p:nvPicPr>
          <p:cNvPr id="6148" name="Picture 4" descr="Dimensions in north star metric">
            <a:extLst>
              <a:ext uri="{FF2B5EF4-FFF2-40B4-BE49-F238E27FC236}">
                <a16:creationId xmlns:a16="http://schemas.microsoft.com/office/drawing/2014/main" id="{7AC67C4E-05E9-1932-8F47-7883762F8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29888"/>
            <a:ext cx="9491051" cy="542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507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8631B-6865-D7D1-EF2E-0213AEBD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64D466-9078-FE06-ABB6-7B576183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продукта</a:t>
            </a:r>
            <a:br>
              <a:rPr lang="ru-RU" dirty="0"/>
            </a:br>
            <a:r>
              <a:rPr lang="ru-RU" dirty="0"/>
              <a:t>вложены в метрики компании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3DEB925-B61E-92A6-196C-5A41FCE5A79E}"/>
              </a:ext>
            </a:extLst>
          </p:cNvPr>
          <p:cNvSpPr txBox="1"/>
          <p:nvPr/>
        </p:nvSpPr>
        <p:spPr>
          <a:xfrm>
            <a:off x="725781" y="2910718"/>
            <a:ext cx="3673024" cy="1161857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1380"/>
              </a:spcBef>
            </a:pPr>
            <a:r>
              <a:rPr sz="3200" b="1" dirty="0">
                <a:solidFill>
                  <a:schemeClr val="bg1"/>
                </a:solidFill>
              </a:rPr>
              <a:t>Монетизация видео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8515ED1-7C65-8A9F-EACF-A46699701C58}"/>
              </a:ext>
            </a:extLst>
          </p:cNvPr>
          <p:cNvSpPr txBox="1"/>
          <p:nvPr/>
        </p:nvSpPr>
        <p:spPr>
          <a:xfrm>
            <a:off x="725781" y="4453768"/>
            <a:ext cx="3673024" cy="1654299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175260" rIns="0" bIns="0" rtlCol="0">
            <a:spAutoFit/>
          </a:bodyPr>
          <a:lstStyle/>
          <a:p>
            <a:pPr marL="190500" marR="739775">
              <a:lnSpc>
                <a:spcPct val="100000"/>
              </a:lnSpc>
              <a:spcBef>
                <a:spcPts val="1380"/>
              </a:spcBef>
            </a:pPr>
            <a:r>
              <a:rPr sz="3200" b="1" dirty="0">
                <a:solidFill>
                  <a:schemeClr val="bg1"/>
                </a:solidFill>
              </a:rPr>
              <a:t>Время просмотра видео</a:t>
            </a: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BAD986EF-E4C3-EC80-7E7E-1D6FEEE008CF}"/>
              </a:ext>
            </a:extLst>
          </p:cNvPr>
          <p:cNvGrpSpPr/>
          <p:nvPr/>
        </p:nvGrpSpPr>
        <p:grpSpPr>
          <a:xfrm>
            <a:off x="4398805" y="3443848"/>
            <a:ext cx="3227070" cy="163830"/>
            <a:chOff x="5720124" y="4991400"/>
            <a:chExt cx="3227070" cy="16383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1CCDF87-2F43-A1AE-08B0-D29D5A5A21AA}"/>
                </a:ext>
              </a:extLst>
            </p:cNvPr>
            <p:cNvSpPr/>
            <p:nvPr/>
          </p:nvSpPr>
          <p:spPr>
            <a:xfrm>
              <a:off x="5720124" y="507312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94DCFB3E-4306-1769-E404-668B87675ABB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4991400"/>
              <a:ext cx="163449" cy="163448"/>
            </a:xfrm>
            <a:prstGeom prst="rect">
              <a:avLst/>
            </a:prstGeom>
          </p:spPr>
        </p:pic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D5B34000-3CD2-A423-038A-4D7F1A69C9A4}"/>
              </a:ext>
            </a:extLst>
          </p:cNvPr>
          <p:cNvSpPr txBox="1"/>
          <p:nvPr/>
        </p:nvSpPr>
        <p:spPr>
          <a:xfrm>
            <a:off x="838200" y="1858487"/>
            <a:ext cx="6971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600" dirty="0"/>
              <a:t>Пример: </a:t>
            </a:r>
            <a:r>
              <a:rPr lang="ru-RU" sz="3600" dirty="0">
                <a:solidFill>
                  <a:srgbClr val="0432FF"/>
                </a:solidFill>
              </a:rPr>
              <a:t>Видеосервис</a:t>
            </a:r>
            <a:r>
              <a:rPr sz="3600" dirty="0"/>
              <a:t>:</a:t>
            </a: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267CABF-BA0D-C20F-F88F-C0FAB411EEE9}"/>
              </a:ext>
            </a:extLst>
          </p:cNvPr>
          <p:cNvGrpSpPr/>
          <p:nvPr/>
        </p:nvGrpSpPr>
        <p:grpSpPr>
          <a:xfrm>
            <a:off x="4398235" y="5199650"/>
            <a:ext cx="3227070" cy="163830"/>
            <a:chOff x="5720124" y="6765450"/>
            <a:chExt cx="3227070" cy="16383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59324282-93DF-C01C-0363-5387A70F34E4}"/>
                </a:ext>
              </a:extLst>
            </p:cNvPr>
            <p:cNvSpPr/>
            <p:nvPr/>
          </p:nvSpPr>
          <p:spPr>
            <a:xfrm>
              <a:off x="5720124" y="6847174"/>
              <a:ext cx="3082290" cy="0"/>
            </a:xfrm>
            <a:custGeom>
              <a:avLst/>
              <a:gdLst/>
              <a:ahLst/>
              <a:cxnLst/>
              <a:rect l="l" t="t" r="r" b="b"/>
              <a:pathLst>
                <a:path w="3082290">
                  <a:moveTo>
                    <a:pt x="0" y="0"/>
                  </a:moveTo>
                  <a:lnTo>
                    <a:pt x="3082100" y="0"/>
                  </a:lnTo>
                </a:path>
              </a:pathLst>
            </a:custGeom>
            <a:ln w="38099">
              <a:solidFill>
                <a:srgbClr val="1155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5F5FE8C8-1E8B-0981-9E50-8E6D354F4E75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175" y="6765450"/>
              <a:ext cx="163449" cy="163448"/>
            </a:xfrm>
            <a:prstGeom prst="rect">
              <a:avLst/>
            </a:prstGeom>
          </p:spPr>
        </p:pic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27F7CD41-B4BF-558E-67D5-D5DE961F9CE3}"/>
              </a:ext>
            </a:extLst>
          </p:cNvPr>
          <p:cNvSpPr txBox="1"/>
          <p:nvPr/>
        </p:nvSpPr>
        <p:spPr>
          <a:xfrm>
            <a:off x="7648258" y="2967821"/>
            <a:ext cx="4093469" cy="1161857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200" dirty="0"/>
              <a:t>общей метрики</a:t>
            </a:r>
            <a:br>
              <a:rPr lang="ru-RU" sz="3200" dirty="0"/>
            </a:br>
            <a:r>
              <a:rPr sz="3200" dirty="0"/>
              <a:t>«Монетизация»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A83AC43-B4F8-D157-C298-21DC33078990}"/>
              </a:ext>
            </a:extLst>
          </p:cNvPr>
          <p:cNvSpPr txBox="1"/>
          <p:nvPr/>
        </p:nvSpPr>
        <p:spPr>
          <a:xfrm>
            <a:off x="7634783" y="4723177"/>
            <a:ext cx="4116992" cy="1296623"/>
          </a:xfrm>
          <a:prstGeom prst="rect">
            <a:avLst/>
          </a:prstGeom>
          <a:solidFill>
            <a:srgbClr val="D4E1F4"/>
          </a:solidFill>
        </p:spPr>
        <p:txBody>
          <a:bodyPr vert="horz" wrap="square" lIns="0" tIns="17526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3200" dirty="0"/>
              <a:t>общей метрики</a:t>
            </a:r>
            <a:br>
              <a:rPr lang="ru-RU" sz="3200" dirty="0"/>
            </a:br>
            <a:r>
              <a:rPr sz="3200" dirty="0"/>
              <a:t>«Активность»</a:t>
            </a:r>
          </a:p>
        </p:txBody>
      </p:sp>
    </p:spTree>
    <p:extLst>
      <p:ext uri="{BB962C8B-B14F-4D97-AF65-F5344CB8AC3E}">
        <p14:creationId xmlns:p14="http://schemas.microsoft.com/office/powerpoint/2010/main" val="9470051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0D4E4-C552-7F8A-6D55-7490F2BAB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A8CA8DC-5B45-1F4D-F959-AEECB4CBD3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606" y="266580"/>
            <a:ext cx="11408787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Иерархия метрик на примере видеосервиса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D3CFD23E-DBAE-5FE0-E9AA-D6BECF79D296}"/>
              </a:ext>
            </a:extLst>
          </p:cNvPr>
          <p:cNvGrpSpPr/>
          <p:nvPr/>
        </p:nvGrpSpPr>
        <p:grpSpPr>
          <a:xfrm>
            <a:off x="-206054" y="1845331"/>
            <a:ext cx="12822382" cy="5475389"/>
            <a:chOff x="797737" y="3342938"/>
            <a:chExt cx="16692575" cy="6510934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6FAA164D-71AD-3FE5-1323-4C6D65C9540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CF662AC5-81E1-D126-1BD0-C365E78822E7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7774" y="3941001"/>
              <a:ext cx="16092499" cy="5339761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E224B6DD-054F-4D82-28BB-5217896026DA}"/>
                </a:ext>
              </a:extLst>
            </p:cNvPr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C9A68A45-9426-DE14-E189-CE08DF005B25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81C7603B-E55B-4310-237B-CEAF04DCBE8E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3BC5D63B-D83C-3B98-AF69-4427DA2AB2BF}"/>
                </a:ext>
              </a:extLst>
            </p:cNvPr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F1FA03A5-1B40-2FDA-F9FE-9BF2D1FF6123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CC4C57AF-A63A-B0A6-114C-B714D55877B1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2EE42C19-E056-DA95-53F6-03296BE087A3}"/>
                </a:ext>
              </a:extLst>
            </p:cNvPr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FC519EFA-73FB-F07A-A969-41C2911D9491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033BC370-9982-190F-5BE2-E67B8F8F00B1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74121C1B-226D-A8BA-EF75-124241CA23EE}"/>
                </a:ext>
              </a:extLst>
            </p:cNvPr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E6A6C78D-A0DC-3DF5-838B-56D2C53BAF7C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ECC85B4B-7F98-97BD-F499-93D7DE4BF9E4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309951E2-A559-1903-53FA-8F5E77CE2B6A}"/>
                </a:ext>
              </a:extLst>
            </p:cNvPr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2DD45D0A-510C-A0C8-FAFB-7AE667D9998A}"/>
                </a:ext>
              </a:extLst>
            </p:cNvPr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94E7F665-7A30-BC75-39AC-DCD68DD1AA49}"/>
                </a:ext>
              </a:extLst>
            </p:cNvPr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78425535-7604-36FF-2819-395C08676F1B}"/>
                </a:ext>
              </a:extLst>
            </p:cNvPr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7B329009-3E5D-7F8F-0D76-2E0C4233F72B}"/>
                </a:ext>
              </a:extLst>
            </p:cNvPr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48DF844B-E58B-6BBF-152E-0881A7A571C5}"/>
                </a:ext>
              </a:extLst>
            </p:cNvPr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>
            <a:extLst>
              <a:ext uri="{FF2B5EF4-FFF2-40B4-BE49-F238E27FC236}">
                <a16:creationId xmlns:a16="http://schemas.microsoft.com/office/drawing/2014/main" id="{C6BDFC8D-3101-355C-2466-99BC292B09DE}"/>
              </a:ext>
            </a:extLst>
          </p:cNvPr>
          <p:cNvSpPr txBox="1"/>
          <p:nvPr/>
        </p:nvSpPr>
        <p:spPr>
          <a:xfrm>
            <a:off x="2578283" y="1459935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FC11287F-9874-5195-69CE-8AE5D32C4AB3}"/>
              </a:ext>
            </a:extLst>
          </p:cNvPr>
          <p:cNvSpPr txBox="1"/>
          <p:nvPr/>
        </p:nvSpPr>
        <p:spPr>
          <a:xfrm>
            <a:off x="4631173" y="1432649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03B8D758-A584-D5C1-CF9E-14AE82B10CC0}"/>
              </a:ext>
            </a:extLst>
          </p:cNvPr>
          <p:cNvSpPr txBox="1"/>
          <p:nvPr/>
        </p:nvSpPr>
        <p:spPr>
          <a:xfrm>
            <a:off x="6397236" y="1459935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C9B53E0F-9603-A6AD-4132-58E9A426C440}"/>
              </a:ext>
            </a:extLst>
          </p:cNvPr>
          <p:cNvSpPr txBox="1"/>
          <p:nvPr/>
        </p:nvSpPr>
        <p:spPr>
          <a:xfrm>
            <a:off x="7627272" y="1425432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FB67E38E-1ED9-7001-A109-825DEBD2F586}"/>
              </a:ext>
            </a:extLst>
          </p:cNvPr>
          <p:cNvSpPr txBox="1"/>
          <p:nvPr/>
        </p:nvSpPr>
        <p:spPr>
          <a:xfrm>
            <a:off x="9090927" y="1431308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0279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934DD5-DFB3-8381-E9DD-B91D2B04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48"/>
            <a:ext cx="10515600" cy="894963"/>
          </a:xfrm>
        </p:spPr>
        <p:txBody>
          <a:bodyPr/>
          <a:lstStyle/>
          <a:p>
            <a:r>
              <a:rPr lang="ru-RU" dirty="0"/>
              <a:t>Почему продактом быть круто?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F6749F-5CF1-5AA9-F500-AFE3FB6C3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27" y="1260088"/>
            <a:ext cx="5803047" cy="50692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000" dirty="0">
                <a:solidFill>
                  <a:srgbClr val="00FA00"/>
                </a:solidFill>
              </a:rPr>
              <a:t>+</a:t>
            </a:r>
            <a:endParaRPr lang="ru-RU" sz="5000" dirty="0">
              <a:solidFill>
                <a:srgbClr val="00FA00"/>
              </a:solidFill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Постоянный профессиональный рост / </a:t>
            </a:r>
            <a:r>
              <a:rPr lang="en-US" sz="2200" dirty="0"/>
              <a:t>challenge</a:t>
            </a:r>
            <a:endParaRPr lang="ru-RU" sz="2200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Не скучно, мало рутины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Востребованная и суперактуальная профессия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Постоянно появляются новые продукты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Самореализация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Твои действия влияют на рынок, твои продукты могут улучшить жизни людей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Активное комьюнити продактов в России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B6E99-24FF-67D6-1E7C-46ECBE19F9CD}"/>
              </a:ext>
            </a:extLst>
          </p:cNvPr>
          <p:cNvSpPr txBox="1"/>
          <p:nvPr/>
        </p:nvSpPr>
        <p:spPr>
          <a:xfrm>
            <a:off x="6572250" y="1260088"/>
            <a:ext cx="4828596" cy="5069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5000" dirty="0">
                <a:solidFill>
                  <a:srgbClr val="FF0000"/>
                </a:solidFill>
              </a:rPr>
              <a:t>-</a:t>
            </a:r>
            <a:endParaRPr lang="en-US" sz="5000" dirty="0">
              <a:solidFill>
                <a:srgbClr val="FF0000"/>
              </a:solidFill>
              <a:highlight>
                <a:srgbClr val="FF0000"/>
              </a:highlight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Высокий уровень ответственности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Риск эмоционального выгорания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Много коммуникации</a:t>
            </a:r>
          </a:p>
          <a:p>
            <a:pPr marL="8001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 руководством, командой, пользователями и т.п.</a:t>
            </a:r>
            <a:endParaRPr lang="ru-RU" sz="2200" dirty="0"/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Высокие требования к проф. навыкам</a:t>
            </a:r>
          </a:p>
        </p:txBody>
      </p:sp>
    </p:spTree>
    <p:extLst>
      <p:ext uri="{BB962C8B-B14F-4D97-AF65-F5344CB8AC3E}">
        <p14:creationId xmlns:p14="http://schemas.microsoft.com/office/powerpoint/2010/main" val="773361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1865575"/>
            <a:ext cx="5797550" cy="170131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305"/>
              </a:spcBef>
            </a:pPr>
            <a:r>
              <a:rPr lang="ru-RU" sz="5400" dirty="0"/>
              <a:t>Фичи и их приоритезация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4A988F-0078-79D0-B883-ADE87B7F2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D5DC61-A899-94C4-3E7F-47179CCD9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171" y="1640946"/>
            <a:ext cx="4016829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188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7356003-1CD0-7610-7393-927495CF1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24589"/>
            <a:ext cx="10730400" cy="736333"/>
          </a:xfrm>
        </p:spPr>
        <p:txBody>
          <a:bodyPr/>
          <a:lstStyle/>
          <a:p>
            <a:r>
              <a:rPr lang="ru-RU" dirty="0"/>
              <a:t>Что такое фича?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D43BD-EAD8-B23D-22CF-4F7B7C972125}"/>
              </a:ext>
            </a:extLst>
          </p:cNvPr>
          <p:cNvSpPr txBox="1"/>
          <p:nvPr/>
        </p:nvSpPr>
        <p:spPr>
          <a:xfrm>
            <a:off x="803868" y="2964264"/>
            <a:ext cx="2723103" cy="165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1A064-4BBC-2FD5-F6F6-396231DEB706}"/>
              </a:ext>
            </a:extLst>
          </p:cNvPr>
          <p:cNvSpPr txBox="1"/>
          <p:nvPr/>
        </p:nvSpPr>
        <p:spPr>
          <a:xfrm>
            <a:off x="653143" y="1128610"/>
            <a:ext cx="11143622" cy="54522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000" dirty="0"/>
              <a:t>Фича — возможность / свойство вашего продукта, которое приносит ценность.</a:t>
            </a:r>
          </a:p>
          <a:p>
            <a:pPr>
              <a:spcBef>
                <a:spcPts val="1000"/>
              </a:spcBef>
            </a:pPr>
            <a:r>
              <a:rPr lang="ru-RU" sz="2000" dirty="0"/>
              <a:t>Примеры продуктовых фичей: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Электросамокат</a:t>
            </a:r>
            <a:r>
              <a:rPr lang="ru-RU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Передняя фара — возможность ехать в слабоосвещённых местах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Задний габарит — важно для безопасности ночью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Удалённая блокировка — безопасность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Картографическое приложение </a:t>
            </a:r>
            <a:r>
              <a:rPr lang="ru-RU" sz="2000" dirty="0"/>
              <a:t>(2</a:t>
            </a:r>
            <a:r>
              <a:rPr lang="en-US" sz="2000" dirty="0"/>
              <a:t>GIS</a:t>
            </a:r>
            <a:r>
              <a:rPr lang="ru-RU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Возможность найти адрес по тексту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Построение маршрута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Навигатор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Поиск ближайших организаций по типу (аптека, продуктовый магазин и т.п.)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Вечеринка / день рождения / новый год с друзьями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Аудиосистема — можно потанцевать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Кальян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Настольные игры — можно поиграть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Баня — можно попариться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Природа рядом — возможность прогуляться до живописного места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AB2824-3E9F-3EE2-D0AE-D93C4A0B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541" y="-1"/>
            <a:ext cx="2235459" cy="12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25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18FECE2-3C75-0829-7622-BB3C1E737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800" y="941259"/>
            <a:ext cx="10730400" cy="5711791"/>
          </a:xfrm>
        </p:spPr>
        <p:txBody>
          <a:bodyPr/>
          <a:lstStyle/>
          <a:p>
            <a:pPr marL="0" indent="0" algn="l">
              <a:buNone/>
            </a:pPr>
            <a:r>
              <a:rPr lang="en" sz="2000" dirty="0"/>
              <a:t>Killer feature </a:t>
            </a:r>
            <a:r>
              <a:rPr lang="ru-RU" sz="2000" dirty="0"/>
              <a:t>переводится как «</a:t>
            </a:r>
            <a:r>
              <a:rPr lang="ru-RU" sz="2000" b="1" dirty="0"/>
              <a:t>убойная фишка</a:t>
            </a:r>
            <a:r>
              <a:rPr lang="ru-RU" sz="2000" dirty="0"/>
              <a:t>».</a:t>
            </a:r>
            <a:br>
              <a:rPr lang="ru-RU" sz="2000" dirty="0"/>
            </a:br>
            <a:r>
              <a:rPr lang="ru-RU" sz="2000" dirty="0"/>
              <a:t>Это уникальная особенность товара, услуги, сайта или приложения,</a:t>
            </a:r>
            <a:br>
              <a:rPr lang="ru-RU" sz="2000" dirty="0"/>
            </a:br>
            <a:r>
              <a:rPr lang="ru-RU" sz="2000" dirty="0"/>
              <a:t>задача которой — </a:t>
            </a:r>
            <a:r>
              <a:rPr lang="ru-RU" sz="2000" b="1" dirty="0"/>
              <a:t>сразить клиентов наповал</a:t>
            </a:r>
            <a:r>
              <a:rPr lang="ru-RU" sz="2000" dirty="0"/>
              <a:t>. </a:t>
            </a:r>
          </a:p>
          <a:p>
            <a:pPr marL="0" indent="0" algn="l">
              <a:spcBef>
                <a:spcPts val="1000"/>
              </a:spcBef>
              <a:buNone/>
            </a:pPr>
            <a:r>
              <a:rPr lang="ru-RU" sz="2000" dirty="0"/>
              <a:t>Киллер-фичу используют, чтобы убедить выбрать ваш товар или услугу.</a:t>
            </a:r>
            <a:br>
              <a:rPr lang="ru-RU" sz="2000" dirty="0"/>
            </a:br>
            <a:r>
              <a:rPr lang="ru-RU" sz="2000" dirty="0"/>
              <a:t>Если киллер-фича «удалась», она </a:t>
            </a:r>
            <a:r>
              <a:rPr lang="ru-RU" sz="2000" b="1" dirty="0"/>
              <a:t>вызывает вау-эффект</a:t>
            </a:r>
            <a:r>
              <a:rPr lang="ru-RU" sz="2000" dirty="0"/>
              <a:t>, </a:t>
            </a:r>
            <a:r>
              <a:rPr lang="ru-RU" sz="2000" b="1" dirty="0"/>
              <a:t>делает продукт особенным </a:t>
            </a:r>
            <a:r>
              <a:rPr lang="ru-RU" sz="2000" dirty="0"/>
              <a:t>и обеспечивает ему </a:t>
            </a:r>
            <a:r>
              <a:rPr lang="ru-RU" sz="2000" b="1" dirty="0"/>
              <a:t>конкурентное превосходство</a:t>
            </a:r>
            <a:r>
              <a:rPr lang="ru-RU" sz="2000" dirty="0"/>
              <a:t>. Примеры:</a:t>
            </a:r>
          </a:p>
          <a:p>
            <a:pPr marL="285750" indent="-285750">
              <a:spcBef>
                <a:spcPts val="1000"/>
              </a:spcBef>
              <a:buFont typeface="Wingdings" pitchFamily="2" charset="2"/>
              <a:buChar char="Ø"/>
            </a:pPr>
            <a:r>
              <a:rPr lang="ru-RU" sz="2000" b="1" dirty="0"/>
              <a:t>Водонепроницаемость у смартфона</a:t>
            </a:r>
          </a:p>
          <a:p>
            <a:pPr marL="285750" indent="-285750">
              <a:spcBef>
                <a:spcPts val="500"/>
              </a:spcBef>
              <a:buFont typeface="Wingdings" pitchFamily="2" charset="2"/>
              <a:buChar char="Ø"/>
            </a:pPr>
            <a:r>
              <a:rPr lang="en-US" sz="2000" b="1" dirty="0"/>
              <a:t>«</a:t>
            </a:r>
            <a:r>
              <a:rPr lang="ru-RU" sz="2000" b="1" dirty="0"/>
              <a:t>Оплата улыбкой</a:t>
            </a:r>
            <a:r>
              <a:rPr lang="en-US" sz="2000" b="1" dirty="0"/>
              <a:t>» </a:t>
            </a:r>
            <a:r>
              <a:rPr lang="ru-RU" sz="2000" b="1" dirty="0"/>
              <a:t>от Сбера</a:t>
            </a:r>
          </a:p>
          <a:p>
            <a:pPr marL="285750" indent="-285750">
              <a:spcBef>
                <a:spcPts val="500"/>
              </a:spcBef>
              <a:buFont typeface="Wingdings" pitchFamily="2" charset="2"/>
              <a:buChar char="Ø"/>
            </a:pPr>
            <a:r>
              <a:rPr lang="ru-RU" sz="2000" b="1" dirty="0"/>
              <a:t>Яндекс.Браузер — закадровый переводчик</a:t>
            </a:r>
            <a:r>
              <a:rPr lang="ru-RU" sz="2000" dirty="0"/>
              <a:t>. </a:t>
            </a:r>
            <a:r>
              <a:rPr lang="ru-RU" sz="1800" dirty="0"/>
              <a:t>Яндекс запустил сервис, который переводит видео на русский, английский, французский, китайский и другие языки онлайн. Он позволяет смотреть фильмы, сериалы, новости и другой контент на иностранном языке без субтитров и официального дубляжа.</a:t>
            </a:r>
          </a:p>
          <a:p>
            <a:pPr marL="285750" indent="-285750">
              <a:spcBef>
                <a:spcPts val="500"/>
              </a:spcBef>
              <a:buFont typeface="Wingdings" pitchFamily="2" charset="2"/>
              <a:buChar char="Ø"/>
            </a:pPr>
            <a:r>
              <a:rPr lang="en-US" sz="2000" b="1" dirty="0"/>
              <a:t>«</a:t>
            </a:r>
            <a:r>
              <a:rPr lang="ru-RU" sz="2000" b="1" dirty="0"/>
              <a:t>Видео в кружочке</a:t>
            </a:r>
            <a:r>
              <a:rPr lang="en-US" sz="2000" b="1" dirty="0"/>
              <a:t>»</a:t>
            </a:r>
            <a:r>
              <a:rPr lang="ru-RU" sz="2000" b="1" dirty="0"/>
              <a:t> в </a:t>
            </a:r>
            <a:r>
              <a:rPr lang="en" sz="2000" b="1" dirty="0"/>
              <a:t>Telegram</a:t>
            </a:r>
            <a:r>
              <a:rPr lang="en" sz="2000" dirty="0"/>
              <a:t>. </a:t>
            </a:r>
            <a:r>
              <a:rPr lang="ru-RU" sz="2000" dirty="0"/>
              <a:t>Телеграм — </a:t>
            </a:r>
            <a:r>
              <a:rPr lang="ru-RU" sz="1800" dirty="0"/>
              <a:t>первый мессенджер, который предоставил пользователям возможность не просто отправлять голосовые сообщения, а записывать кружочки с видео. Они быстро полюбились аудитории и стали конкурентным преимуществом приложения.</a:t>
            </a:r>
            <a:endParaRPr lang="en-US" sz="2000" dirty="0"/>
          </a:p>
          <a:p>
            <a:pPr marL="285750" indent="-285750">
              <a:spcBef>
                <a:spcPts val="500"/>
              </a:spcBef>
              <a:buFont typeface="Wingdings" pitchFamily="2" charset="2"/>
              <a:buChar char="Ø"/>
            </a:pPr>
            <a:r>
              <a:rPr lang="en-US" sz="2000" b="1" dirty="0"/>
              <a:t>McDonalds —</a:t>
            </a:r>
            <a:r>
              <a:rPr lang="ru-RU" sz="2000" b="1" dirty="0"/>
              <a:t> мобильный заказ.</a:t>
            </a:r>
            <a:r>
              <a:rPr lang="ru-RU" sz="2000" dirty="0"/>
              <a:t> </a:t>
            </a:r>
            <a:r>
              <a:rPr lang="ru-RU" sz="1800" dirty="0"/>
              <a:t>В некоторых ресторанах быстрого питания («Вкусно — и точка») можно оформить заказ через приложение и забрать его в зоне выдачи. Клиенту не придется стоять в очереди на кассу или к терминалу. Опция экономит время людей, сделавших заказ заранее.</a:t>
            </a:r>
            <a:endParaRPr lang="ru-RU" sz="20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669A325-A163-3D49-9887-B42EDE75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800" y="204202"/>
            <a:ext cx="6998057" cy="737053"/>
          </a:xfrm>
        </p:spPr>
        <p:txBody>
          <a:bodyPr/>
          <a:lstStyle/>
          <a:p>
            <a:r>
              <a:rPr lang="en-US" sz="4400" dirty="0"/>
              <a:t>«</a:t>
            </a:r>
            <a:r>
              <a:rPr lang="ru-RU" sz="4400" dirty="0"/>
              <a:t>Киллер-фича</a:t>
            </a:r>
            <a:r>
              <a:rPr lang="en-US" sz="4400" dirty="0"/>
              <a:t>»</a:t>
            </a:r>
            <a:endParaRPr lang="ru-RU" sz="4400" dirty="0"/>
          </a:p>
        </p:txBody>
      </p:sp>
      <p:pic>
        <p:nvPicPr>
          <p:cNvPr id="2050" name="Picture 2" descr="Киллер-фича">
            <a:extLst>
              <a:ext uri="{FF2B5EF4-FFF2-40B4-BE49-F238E27FC236}">
                <a16:creationId xmlns:a16="http://schemas.microsoft.com/office/drawing/2014/main" id="{EE9A1CFE-177B-1A7A-DABB-639B97597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5" t="9740" r="17063" b="5402"/>
          <a:stretch/>
        </p:blipFill>
        <p:spPr bwMode="auto">
          <a:xfrm>
            <a:off x="9089571" y="0"/>
            <a:ext cx="3102429" cy="205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4425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70167"/>
            <a:ext cx="10515600" cy="93187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Сбор идей для приоритизации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504000" indent="-504000">
              <a:lnSpc>
                <a:spcPct val="100000"/>
              </a:lnSpc>
              <a:spcBef>
                <a:spcPts val="67"/>
              </a:spcBef>
              <a:buFont typeface="+mj-lt"/>
              <a:buAutoNum type="arabicPeriod"/>
            </a:pPr>
            <a:r>
              <a:rPr lang="ru-RU" sz="3200" dirty="0"/>
              <a:t>Пользователи</a:t>
            </a:r>
            <a:endParaRPr lang="ru-RU" sz="2667" dirty="0">
              <a:latin typeface="Arial"/>
              <a:cs typeface="Arial"/>
            </a:endParaRPr>
          </a:p>
          <a:p>
            <a:pPr marL="504000" indent="-504000">
              <a:lnSpc>
                <a:spcPct val="100000"/>
              </a:lnSpc>
              <a:spcBef>
                <a:spcPts val="67"/>
              </a:spcBef>
              <a:buFont typeface="+mj-lt"/>
              <a:buAutoNum type="arabicPeriod"/>
            </a:pPr>
            <a:r>
              <a:rPr lang="ru-RU" sz="3200" dirty="0"/>
              <a:t>Идеи команды, руководителя, смежных отделов</a:t>
            </a:r>
            <a:endParaRPr lang="ru-RU" sz="2667" dirty="0">
              <a:latin typeface="Arial"/>
              <a:cs typeface="Arial"/>
            </a:endParaRPr>
          </a:p>
          <a:p>
            <a:pPr marL="504000" indent="-504000">
              <a:lnSpc>
                <a:spcPct val="100000"/>
              </a:lnSpc>
              <a:spcBef>
                <a:spcPts val="67"/>
              </a:spcBef>
              <a:buFont typeface="+mj-lt"/>
              <a:buAutoNum type="arabicPeriod"/>
            </a:pPr>
            <a:r>
              <a:rPr lang="ru-RU" sz="3200" dirty="0"/>
              <a:t>Конкуренты и другие рынки</a:t>
            </a:r>
            <a:endParaRPr lang="ru-RU" sz="26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F1CF2-DC75-11EE-47A7-7D1AA2A9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6834"/>
          </a:xfrm>
        </p:spPr>
        <p:txBody>
          <a:bodyPr/>
          <a:lstStyle/>
          <a:p>
            <a:r>
              <a:rPr lang="ru-RU" dirty="0"/>
              <a:t>Идеи для продукта и их приоритезация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7D91E6-1C3B-A802-7195-2166F0514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3500" dirty="0">
                <a:solidFill>
                  <a:schemeClr val="accent1">
                    <a:lumMod val="75000"/>
                  </a:schemeClr>
                </a:solidFill>
              </a:rPr>
              <a:t>Откуда взять идею?</a:t>
            </a:r>
          </a:p>
          <a:p>
            <a:pPr marL="12700">
              <a:lnSpc>
                <a:spcPct val="100000"/>
              </a:lnSpc>
              <a:spcBef>
                <a:spcPts val="2135"/>
              </a:spcBef>
              <a:tabLst>
                <a:tab pos="621665" algn="l"/>
              </a:tabLst>
            </a:pPr>
            <a:r>
              <a:rPr lang="ru-RU" dirty="0"/>
              <a:t>От пользователей</a:t>
            </a: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sz="2800" dirty="0"/>
              <a:t>Идеи команды, руководителя, смежных отделов</a:t>
            </a:r>
            <a:endParaRPr lang="ru-RU" dirty="0"/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dirty="0"/>
              <a:t>Метрики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21665" algn="l"/>
              </a:tabLst>
            </a:pPr>
            <a:r>
              <a:rPr lang="ru-RU" dirty="0"/>
              <a:t>Конкуренты</a:t>
            </a:r>
          </a:p>
          <a:p>
            <a:pPr marL="0" indent="0">
              <a:lnSpc>
                <a:spcPct val="100000"/>
              </a:lnSpc>
              <a:spcBef>
                <a:spcPts val="15"/>
              </a:spcBef>
              <a:buNone/>
            </a:pPr>
            <a:endParaRPr lang="ru-RU" sz="44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3500" dirty="0">
                <a:solidFill>
                  <a:schemeClr val="accent1">
                    <a:lumMod val="75000"/>
                  </a:schemeClr>
                </a:solidFill>
              </a:rPr>
              <a:t>Как выбрать нужную?</a:t>
            </a:r>
          </a:p>
          <a:p>
            <a:pPr marL="0" indent="0">
              <a:lnSpc>
                <a:spcPct val="100000"/>
              </a:lnSpc>
              <a:spcBef>
                <a:spcPts val="2135"/>
              </a:spcBef>
              <a:buNone/>
            </a:pPr>
            <a:r>
              <a:rPr lang="ru-RU" dirty="0"/>
              <a:t>Различные методы приоритезации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873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60960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Идеи от пользователей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76047A-F0D5-2D90-B61F-B38CA86D9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7320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Каналы связи: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внутри приложения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соцсети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чаты с лояльными пользователями</a:t>
            </a:r>
            <a:endParaRPr lang="en-US" sz="2400" dirty="0"/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сторы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опросы</a:t>
            </a:r>
          </a:p>
          <a:p>
            <a:pPr marL="8467">
              <a:lnSpc>
                <a:spcPct val="100000"/>
              </a:lnSpc>
              <a:spcBef>
                <a:spcPts val="360"/>
              </a:spcBef>
              <a:tabLst>
                <a:tab pos="414464" algn="l"/>
              </a:tabLst>
            </a:pPr>
            <a:r>
              <a:rPr lang="ru-RU" sz="2400" dirty="0"/>
              <a:t>спец. инструменты (в след. слайдах)</a:t>
            </a: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lang="ru-RU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Важно давать </a:t>
            </a:r>
            <a:r>
              <a:rPr lang="ru-RU" sz="2000" b="1" dirty="0"/>
              <a:t>обратную связь пользователям</a:t>
            </a:r>
            <a:r>
              <a:rPr lang="ru-RU" sz="2000" dirty="0"/>
              <a:t>,</a:t>
            </a:r>
            <a:br>
              <a:rPr lang="en-US" sz="2000" dirty="0"/>
            </a:br>
            <a:r>
              <a:rPr lang="ru-RU" sz="2000" dirty="0"/>
              <a:t>если они что-то предложили!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27BEDC-86E6-61A4-70CC-0992B557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404" y="482321"/>
            <a:ext cx="3999242" cy="3686544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33480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Цикл обратной связи с пользователями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6100" y="1305950"/>
            <a:ext cx="10064750" cy="5248910"/>
            <a:chOff x="669149" y="1958925"/>
            <a:chExt cx="15097125" cy="7873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149" y="1958925"/>
              <a:ext cx="15097127" cy="7873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7774" y="2178000"/>
              <a:ext cx="14239877" cy="701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2633" y="491949"/>
            <a:ext cx="937081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Цикл обратной связи с пользователями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12633" y="1469687"/>
            <a:ext cx="6368627" cy="47021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000" b="1" spc="237" dirty="0">
                <a:solidFill>
                  <a:srgbClr val="1155CC"/>
                </a:solidFill>
                <a:cs typeface="Arial"/>
              </a:rPr>
              <a:t>Не</a:t>
            </a:r>
            <a:r>
              <a:rPr sz="3000" b="1" spc="23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103" dirty="0">
                <a:solidFill>
                  <a:srgbClr val="1155CC"/>
                </a:solidFill>
                <a:cs typeface="Arial"/>
              </a:rPr>
              <a:t>только</a:t>
            </a:r>
            <a:r>
              <a:rPr sz="3000" b="1" spc="27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100" dirty="0">
                <a:solidFill>
                  <a:srgbClr val="1155CC"/>
                </a:solidFill>
                <a:cs typeface="Arial"/>
              </a:rPr>
              <a:t>собирать,</a:t>
            </a:r>
            <a:r>
              <a:rPr sz="3000" b="1" spc="23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160" dirty="0">
                <a:solidFill>
                  <a:srgbClr val="1155CC"/>
                </a:solidFill>
                <a:cs typeface="Arial"/>
              </a:rPr>
              <a:t>но</a:t>
            </a:r>
            <a:r>
              <a:rPr sz="3000" b="1" spc="27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243" dirty="0">
                <a:solidFill>
                  <a:srgbClr val="1155CC"/>
                </a:solidFill>
                <a:cs typeface="Arial"/>
              </a:rPr>
              <a:t>и</a:t>
            </a:r>
            <a:r>
              <a:rPr sz="3000" b="1" spc="23" dirty="0">
                <a:solidFill>
                  <a:srgbClr val="1155CC"/>
                </a:solidFill>
                <a:cs typeface="Arial"/>
              </a:rPr>
              <a:t> </a:t>
            </a:r>
            <a:r>
              <a:rPr sz="3000" b="1" spc="60" dirty="0">
                <a:solidFill>
                  <a:srgbClr val="1155CC"/>
                </a:solidFill>
                <a:cs typeface="Arial"/>
              </a:rPr>
              <a:t>отдавать</a:t>
            </a:r>
            <a:endParaRPr sz="3000" dirty="0"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0400" y="2180750"/>
            <a:ext cx="3694853" cy="3686810"/>
            <a:chOff x="840600" y="3271125"/>
            <a:chExt cx="5542280" cy="5530215"/>
          </a:xfrm>
        </p:grpSpPr>
        <p:pic>
          <p:nvPicPr>
            <p:cNvPr id="5" name="object 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600" y="3271125"/>
              <a:ext cx="5542026" cy="55299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366375"/>
              <a:ext cx="5027676" cy="501562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828134" y="2199800"/>
            <a:ext cx="3656753" cy="3648710"/>
            <a:chOff x="7242200" y="3299700"/>
            <a:chExt cx="5485130" cy="5473065"/>
          </a:xfrm>
        </p:grpSpPr>
        <p:pic>
          <p:nvPicPr>
            <p:cNvPr id="8" name="object 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200" y="3299700"/>
              <a:ext cx="5484876" cy="54728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0800" y="3366375"/>
              <a:ext cx="5027675" cy="50156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59725" y="5771440"/>
            <a:ext cx="2628900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spc="147" dirty="0">
                <a:latin typeface="Arial"/>
                <a:cs typeface="Arial"/>
              </a:rPr>
              <a:t>Дайджест</a:t>
            </a:r>
            <a:r>
              <a:rPr sz="2000" spc="-33" dirty="0">
                <a:latin typeface="Arial"/>
                <a:cs typeface="Arial"/>
              </a:rPr>
              <a:t> </a:t>
            </a:r>
            <a:r>
              <a:rPr sz="2000" spc="120" dirty="0">
                <a:latin typeface="Arial"/>
                <a:cs typeface="Arial"/>
              </a:rPr>
              <a:t>с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400" dirty="0"/>
              <a:t>идеями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28134" y="5765532"/>
            <a:ext cx="3351783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dirty="0"/>
              <a:t>Отчёт «что мы сделали»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489CB2-0953-84FF-4767-A36EA8FEE673}"/>
              </a:ext>
            </a:extLst>
          </p:cNvPr>
          <p:cNvSpPr txBox="1"/>
          <p:nvPr/>
        </p:nvSpPr>
        <p:spPr>
          <a:xfrm>
            <a:off x="8637118" y="2199800"/>
            <a:ext cx="31507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Сгруппированные идеи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уже внедрили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будем внедрять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не будем делать и почему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152" y="400108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Бета-тестирование</a:t>
            </a:r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A4C7D1BF-2D97-AE7E-8717-8D8FF6449F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8997" y="4346824"/>
            <a:ext cx="7937500" cy="2511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1F859D-64C1-206D-5A36-264662F50E92}"/>
              </a:ext>
            </a:extLst>
          </p:cNvPr>
          <p:cNvSpPr txBox="1"/>
          <p:nvPr/>
        </p:nvSpPr>
        <p:spPr>
          <a:xfrm>
            <a:off x="632152" y="1295421"/>
            <a:ext cx="6115595" cy="219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000"/>
              </a:spcBef>
              <a:buFont typeface="+mj-lt"/>
              <a:buAutoNum type="arabicPeriod"/>
            </a:pPr>
            <a:r>
              <a:rPr lang="ru-RU" sz="2400" dirty="0"/>
              <a:t>Запускаем бета-тестирование</a:t>
            </a:r>
            <a:endParaRPr lang="en-US" sz="2400" dirty="0"/>
          </a:p>
          <a:p>
            <a:pPr marL="457200" indent="-457200">
              <a:spcBef>
                <a:spcPts val="1000"/>
              </a:spcBef>
              <a:buFont typeface="+mj-lt"/>
              <a:buAutoNum type="arabicPeriod"/>
            </a:pPr>
            <a:r>
              <a:rPr lang="ru-RU" sz="2400" dirty="0"/>
              <a:t>Получаем обратную связь по бета-фичам: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нравится ли фича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улучшить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достаточный ли интерес к фиче</a:t>
            </a:r>
          </a:p>
          <a:p>
            <a:endParaRPr lang="e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C3DD4-01E7-6D34-FDCC-99653A8B0C1A}"/>
              </a:ext>
            </a:extLst>
          </p:cNvPr>
          <p:cNvSpPr txBox="1"/>
          <p:nvPr/>
        </p:nvSpPr>
        <p:spPr>
          <a:xfrm>
            <a:off x="6747747" y="2945546"/>
            <a:ext cx="4893545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VK</a:t>
            </a:r>
            <a:r>
              <a:rPr lang="ru-RU" sz="2400" b="1" dirty="0"/>
              <a:t> </a:t>
            </a:r>
            <a:r>
              <a:rPr lang="en" sz="2400" b="1" dirty="0"/>
              <a:t>testers:</a:t>
            </a:r>
          </a:p>
          <a:p>
            <a:r>
              <a:rPr lang="en" sz="2400" dirty="0"/>
              <a:t>12 </a:t>
            </a:r>
            <a:r>
              <a:rPr lang="ru-RU" sz="2400" dirty="0"/>
              <a:t>тысяч тестировщиков из 7 стран</a:t>
            </a:r>
          </a:p>
          <a:p>
            <a:r>
              <a:rPr lang="ru-RU" sz="2400" dirty="0"/>
              <a:t>Внешний баг-</a:t>
            </a:r>
            <a:r>
              <a:rPr lang="ru-RU" sz="2400" dirty="0" err="1"/>
              <a:t>трекер</a:t>
            </a:r>
            <a:endParaRPr lang="ru-RU" sz="24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423206"/>
            <a:ext cx="10550626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Инструменты</a:t>
            </a:r>
            <a:r>
              <a:rPr dirty="0"/>
              <a:t> </a:t>
            </a:r>
            <a:r>
              <a:rPr lang="ru-RU" dirty="0"/>
              <a:t>для</a:t>
            </a:r>
            <a:r>
              <a:rPr dirty="0"/>
              <a:t> </a:t>
            </a:r>
            <a:r>
              <a:rPr lang="ru-RU" dirty="0"/>
              <a:t>сбора обратной связи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73383" y="1752315"/>
            <a:ext cx="6542193" cy="448926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51367" indent="-342900">
              <a:spcBef>
                <a:spcPts val="67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hlinkClick r:id="rId2"/>
              </a:rPr>
              <a:t>userbrain.net</a:t>
            </a:r>
            <a:r>
              <a:rPr sz="2400" dirty="0"/>
              <a:t> (видео как используют продукт)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hlinkClick r:id="rId3"/>
              </a:rPr>
              <a:t>ﬂinto.com</a:t>
            </a:r>
            <a:r>
              <a:rPr sz="2400" dirty="0"/>
              <a:t> (прототипы из jpg)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solidFill>
                  <a:schemeClr val="accent5">
                    <a:lumMod val="50000"/>
                  </a:schemeClr>
                </a:solidFill>
              </a:rPr>
              <a:t>UserVoice</a:t>
            </a:r>
            <a:r>
              <a:rPr sz="2400" dirty="0"/>
              <a:t> (фидбэк)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noProof="1">
                <a:solidFill>
                  <a:schemeClr val="accent5">
                    <a:lumMod val="50000"/>
                  </a:schemeClr>
                </a:solidFill>
              </a:rPr>
              <a:t>KanoSurvey</a:t>
            </a:r>
            <a:r>
              <a:rPr sz="2400" dirty="0"/>
              <a:t> (приоритетность фичей)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hlinkClick r:id="rId4"/>
              </a:rPr>
              <a:t>optimizely.com</a:t>
            </a:r>
            <a:r>
              <a:rPr sz="2400" dirty="0"/>
              <a:t> (A/B эксперименты)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sz="2400" dirty="0">
                <a:hlinkClick r:id="rId5"/>
              </a:rPr>
              <a:t>wootric.com</a:t>
            </a:r>
            <a:r>
              <a:rPr sz="2400" dirty="0"/>
              <a:t> (опросы на сервисе)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lang="ru-RU" sz="2400" dirty="0"/>
              <a:t>Отзывы и форумы</a:t>
            </a:r>
          </a:p>
          <a:p>
            <a:pPr marL="351367" indent="-342900">
              <a:spcBef>
                <a:spcPts val="1693"/>
              </a:spcBef>
              <a:buFont typeface="Wingdings" pitchFamily="2" charset="2"/>
              <a:buChar char="Ø"/>
              <a:tabLst>
                <a:tab pos="414464" algn="l"/>
              </a:tabLst>
            </a:pPr>
            <a:r>
              <a:rPr lang="ru-RU" sz="2400" dirty="0"/>
              <a:t>Обзвон (мессенджеры</a:t>
            </a:r>
            <a:r>
              <a:rPr sz="2400" dirty="0"/>
              <a:t>, Skype)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BE21A-99A6-7B8B-FC76-0726BA87B529}"/>
              </a:ext>
            </a:extLst>
          </p:cNvPr>
          <p:cNvSpPr txBox="1"/>
          <p:nvPr/>
        </p:nvSpPr>
        <p:spPr>
          <a:xfrm>
            <a:off x="7958295" y="1752315"/>
            <a:ext cx="3265714" cy="9037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dirty="0">
                <a:hlinkClick r:id="rId6"/>
              </a:rPr>
              <a:t>8 лучших инструментов сбора обратной связи для </a:t>
            </a:r>
            <a:r>
              <a:rPr lang="en" dirty="0">
                <a:hlinkClick r:id="rId6"/>
              </a:rPr>
              <a:t>SaaS-</a:t>
            </a:r>
            <a:r>
              <a:rPr lang="ru-RU" dirty="0">
                <a:hlinkClick r:id="rId6"/>
              </a:rPr>
              <a:t>компаний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FC25A-4788-C45D-5658-97C54F4020EA}"/>
              </a:ext>
            </a:extLst>
          </p:cNvPr>
          <p:cNvSpPr txBox="1"/>
          <p:nvPr/>
        </p:nvSpPr>
        <p:spPr>
          <a:xfrm>
            <a:off x="7913914" y="3276600"/>
            <a:ext cx="39841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/>
              <a:t>Инструменты для проведения микро-опросов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7"/>
              </a:rPr>
              <a:t>Userpilot</a:t>
            </a:r>
            <a:br>
              <a:rPr lang="en" dirty="0"/>
            </a:br>
            <a:r>
              <a:rPr lang="en" dirty="0">
                <a:hlinkClick r:id="rId8"/>
              </a:rPr>
              <a:t>Wootric</a:t>
            </a:r>
            <a:br>
              <a:rPr lang="en" dirty="0"/>
            </a:br>
            <a:r>
              <a:rPr lang="en" dirty="0">
                <a:hlinkClick r:id="rId9"/>
              </a:rPr>
              <a:t>Refiner</a:t>
            </a:r>
            <a:br>
              <a:rPr lang="en" dirty="0"/>
            </a:br>
            <a:r>
              <a:rPr lang="en" dirty="0">
                <a:hlinkClick r:id="rId10"/>
              </a:rPr>
              <a:t>Survicate</a:t>
            </a:r>
            <a:endParaRPr lang="en" dirty="0"/>
          </a:p>
          <a:p>
            <a:pPr algn="l"/>
            <a:r>
              <a:rPr lang="ru-RU" dirty="0"/>
              <a:t>Длинные анкеты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11"/>
              </a:rPr>
              <a:t>Hotjar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12"/>
              </a:rPr>
              <a:t>Typeform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13"/>
              </a:rPr>
              <a:t>Survey Anyplace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>
                <a:hlinkClick r:id="rId14"/>
              </a:rPr>
              <a:t>Feedier</a:t>
            </a:r>
            <a:endParaRPr lang="e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E2A9D-7A17-97E7-31A6-805AB584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038171" cy="683090"/>
          </a:xfrm>
        </p:spPr>
        <p:txBody>
          <a:bodyPr>
            <a:normAutofit fontScale="90000"/>
          </a:bodyPr>
          <a:lstStyle/>
          <a:p>
            <a:r>
              <a:rPr lang="ru-RU" dirty="0"/>
              <a:t>Кто такой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7620D5-1720-8BC5-B61A-2191D32AA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Просто запомните:</a:t>
            </a:r>
          </a:p>
          <a:p>
            <a:pPr marL="0" indent="0">
              <a:buNone/>
            </a:pPr>
            <a:r>
              <a:rPr lang="ru-RU" sz="3600" dirty="0"/>
              <a:t>Вы — крайний</a:t>
            </a:r>
          </a:p>
          <a:p>
            <a:pPr marL="0" indent="0">
              <a:buNone/>
            </a:pPr>
            <a:endParaRPr lang="ru-RU" sz="2000" dirty="0"/>
          </a:p>
          <a:p>
            <a:r>
              <a:rPr lang="ru-RU" sz="2400" dirty="0"/>
              <a:t>Ответственны за общий результат</a:t>
            </a:r>
          </a:p>
          <a:p>
            <a:r>
              <a:rPr lang="ru-RU" sz="2400" dirty="0"/>
              <a:t>За продуктовые метрики</a:t>
            </a:r>
          </a:p>
          <a:p>
            <a:r>
              <a:rPr lang="ru-RU" sz="2400" dirty="0"/>
              <a:t>За прибыль</a:t>
            </a:r>
          </a:p>
          <a:p>
            <a:r>
              <a:rPr lang="ru-RU" sz="2400" dirty="0"/>
              <a:t>За мотивацию подчинённых команды</a:t>
            </a:r>
          </a:p>
          <a:p>
            <a:pPr>
              <a:buFontTx/>
              <a:buChar char="-"/>
            </a:pPr>
            <a:endParaRPr lang="ru-RU" sz="2000" dirty="0"/>
          </a:p>
          <a:p>
            <a:pPr>
              <a:buFontTx/>
              <a:buChar char="-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611626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131" y="675414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Идеи от команды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6131" y="1706001"/>
            <a:ext cx="5636982" cy="2139902"/>
          </a:xfrm>
          <a:prstGeom prst="rect">
            <a:avLst/>
          </a:prstGeom>
        </p:spPr>
        <p:txBody>
          <a:bodyPr vert="horz" wrap="square" lIns="0" tIns="8467" rIns="0" bIns="0" rtlCol="0">
            <a:noAutofit/>
          </a:bodyPr>
          <a:lstStyle/>
          <a:p>
            <a:pPr marL="351367" indent="-342900"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Каналы, чтобы команда писала</a:t>
            </a:r>
          </a:p>
          <a:p>
            <a:pPr marL="351367" indent="-342900"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Брейнштормы</a:t>
            </a:r>
          </a:p>
          <a:p>
            <a:pPr marL="351367" indent="-342900"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400" dirty="0"/>
              <a:t>Рассказывать команде про метрики</a:t>
            </a:r>
          </a:p>
          <a:p>
            <a:pPr marL="351367" indent="-342900">
              <a:spcBef>
                <a:spcPts val="1500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sz="2400" dirty="0"/>
              <a:t>Impact Mapping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3417" y="1706001"/>
            <a:ext cx="6338583" cy="515199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64EA6-1786-2D2B-5896-2BA130510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4F6DF41-EE80-B217-5D2E-E9F86093A5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2442" y="274381"/>
            <a:ext cx="10515600" cy="12396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4000" dirty="0"/>
              <a:t>Как использовать метрики</a:t>
            </a:r>
            <a:br>
              <a:rPr lang="ru-RU" sz="4000" dirty="0"/>
            </a:br>
            <a:r>
              <a:rPr lang="ru-RU" sz="4000" dirty="0"/>
              <a:t>для генерации / приоритизации фичей</a:t>
            </a:r>
            <a:endParaRPr sz="400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2F91974-E02D-1003-3A47-86562A37D341}"/>
              </a:ext>
            </a:extLst>
          </p:cNvPr>
          <p:cNvSpPr txBox="1"/>
          <p:nvPr/>
        </p:nvSpPr>
        <p:spPr>
          <a:xfrm>
            <a:off x="918356" y="1725704"/>
            <a:ext cx="3455247" cy="110641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4934" b="1" spc="-17" dirty="0">
                <a:solidFill>
                  <a:srgbClr val="1155CC"/>
                </a:solidFill>
                <a:latin typeface="Arial"/>
                <a:cs typeface="Arial"/>
              </a:rPr>
              <a:t>#1</a:t>
            </a:r>
            <a:endParaRPr sz="4934" dirty="0">
              <a:latin typeface="Arial"/>
              <a:cs typeface="Arial"/>
            </a:endParaRPr>
          </a:p>
          <a:p>
            <a:pPr marL="43606">
              <a:spcBef>
                <a:spcPts val="23"/>
              </a:spcBef>
            </a:pPr>
            <a:r>
              <a:rPr sz="2200" dirty="0"/>
              <a:t>Узнаём цели компании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F6A0C90-2F26-0A63-5185-55CAA2356BB3}"/>
              </a:ext>
            </a:extLst>
          </p:cNvPr>
          <p:cNvSpPr txBox="1"/>
          <p:nvPr/>
        </p:nvSpPr>
        <p:spPr>
          <a:xfrm>
            <a:off x="5840189" y="1725704"/>
            <a:ext cx="4533901" cy="188098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lang="ru-RU" sz="4934" b="1" spc="447" dirty="0">
                <a:solidFill>
                  <a:srgbClr val="1155CC"/>
                </a:solidFill>
                <a:latin typeface="Arial"/>
                <a:cs typeface="Arial"/>
              </a:rPr>
              <a:t>#2</a:t>
            </a:r>
            <a:endParaRPr lang="ru-RU" sz="4934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lang="ru-RU" sz="2200" dirty="0"/>
              <a:t>Определяем цели и метрики</a:t>
            </a:r>
            <a:br>
              <a:rPr lang="ru-RU" sz="2200" dirty="0"/>
            </a:br>
            <a:r>
              <a:rPr lang="ru-RU" sz="2200" dirty="0"/>
              <a:t>конкретного сервиса</a:t>
            </a:r>
          </a:p>
          <a:p>
            <a:pPr marL="8467">
              <a:spcBef>
                <a:spcPts val="1000"/>
              </a:spcBef>
              <a:tabLst>
                <a:tab pos="380596" algn="l"/>
              </a:tabLst>
            </a:pPr>
            <a:r>
              <a:rPr lang="ru-RU" sz="1733" spc="277" dirty="0">
                <a:solidFill>
                  <a:srgbClr val="1155CC"/>
                </a:solidFill>
                <a:latin typeface="Arial Unicode MS"/>
                <a:cs typeface="Arial Unicode MS"/>
              </a:rPr>
              <a:t>★</a:t>
            </a:r>
            <a:r>
              <a:rPr lang="ru-RU" sz="1733" dirty="0">
                <a:solidFill>
                  <a:srgbClr val="1155CC"/>
                </a:solidFill>
                <a:latin typeface="Arial Unicode MS"/>
                <a:cs typeface="Arial Unicode MS"/>
              </a:rPr>
              <a:t>	</a:t>
            </a:r>
            <a:r>
              <a:rPr lang="ru-RU" sz="2000" dirty="0"/>
              <a:t>Иерархия метрик</a:t>
            </a:r>
            <a:endParaRPr lang="ru-RU" sz="1733" dirty="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4591752-91CA-CCC8-FE19-A53B4B8A5EDA}"/>
              </a:ext>
            </a:extLst>
          </p:cNvPr>
          <p:cNvSpPr txBox="1"/>
          <p:nvPr/>
        </p:nvSpPr>
        <p:spPr>
          <a:xfrm>
            <a:off x="891188" y="3843854"/>
            <a:ext cx="4122927" cy="26658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7095">
              <a:spcBef>
                <a:spcPts val="67"/>
              </a:spcBef>
            </a:pPr>
            <a:r>
              <a:rPr sz="4934" b="1" spc="447" dirty="0">
                <a:solidFill>
                  <a:srgbClr val="1155CC"/>
                </a:solidFill>
                <a:latin typeface="Arial"/>
                <a:cs typeface="Arial"/>
              </a:rPr>
              <a:t>#3</a:t>
            </a:r>
            <a:endParaRPr sz="4934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lang="ru-RU" sz="2200" dirty="0"/>
              <a:t>Собираем и оцениваем идеи</a:t>
            </a:r>
          </a:p>
          <a:p>
            <a:pPr marL="75780">
              <a:spcBef>
                <a:spcPts val="310"/>
              </a:spcBef>
            </a:pPr>
            <a:r>
              <a:rPr lang="ru-RU" sz="2200" dirty="0"/>
              <a:t>под цели сервиса</a:t>
            </a:r>
          </a:p>
          <a:p>
            <a:pPr marL="380596" marR="3387" indent="-372552">
              <a:lnSpc>
                <a:spcPct val="114999"/>
              </a:lnSpc>
              <a:spcBef>
                <a:spcPts val="1000"/>
              </a:spcBef>
              <a:tabLst>
                <a:tab pos="380596" algn="l"/>
              </a:tabLst>
            </a:pPr>
            <a:r>
              <a:rPr lang="ru-RU" sz="2000" spc="277" dirty="0">
                <a:solidFill>
                  <a:srgbClr val="1155CC"/>
                </a:solidFill>
                <a:cs typeface="Arial Unicode MS"/>
              </a:rPr>
              <a:t>★</a:t>
            </a:r>
            <a:r>
              <a:rPr lang="ru-RU" sz="2000" dirty="0">
                <a:solidFill>
                  <a:srgbClr val="1155CC"/>
                </a:solidFill>
                <a:cs typeface="Arial Unicode MS"/>
              </a:rPr>
              <a:t>	</a:t>
            </a:r>
            <a:r>
              <a:rPr lang="ru-RU" sz="2000" dirty="0"/>
              <a:t>Сбор идей и категоризация (таблица с фичами)</a:t>
            </a:r>
          </a:p>
          <a:p>
            <a:pPr marL="8467">
              <a:spcBef>
                <a:spcPts val="313"/>
              </a:spcBef>
              <a:tabLst>
                <a:tab pos="380596" algn="l"/>
              </a:tabLst>
            </a:pPr>
            <a:r>
              <a:rPr lang="ru-RU" sz="2000" spc="277" dirty="0">
                <a:solidFill>
                  <a:srgbClr val="1155CC"/>
                </a:solidFill>
                <a:cs typeface="Arial Unicode MS"/>
              </a:rPr>
              <a:t>★</a:t>
            </a:r>
            <a:r>
              <a:rPr lang="ru-RU" sz="2000" dirty="0">
                <a:solidFill>
                  <a:srgbClr val="1155CC"/>
                </a:solidFill>
                <a:cs typeface="Arial Unicode MS"/>
              </a:rPr>
              <a:t>	</a:t>
            </a:r>
            <a:r>
              <a:rPr lang="ru-RU" sz="2000" dirty="0"/>
              <a:t>Оценка и приоритезация</a:t>
            </a:r>
            <a:endParaRPr lang="ru-RU" sz="1733" dirty="0">
              <a:latin typeface="Arial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F1DBB8A-9F10-7650-6C70-10528020B6CE}"/>
              </a:ext>
            </a:extLst>
          </p:cNvPr>
          <p:cNvSpPr/>
          <p:nvPr/>
        </p:nvSpPr>
        <p:spPr>
          <a:xfrm>
            <a:off x="916673" y="1857832"/>
            <a:ext cx="8631343" cy="4426797"/>
          </a:xfrm>
          <a:custGeom>
            <a:avLst/>
            <a:gdLst/>
            <a:ahLst/>
            <a:cxnLst/>
            <a:rect l="l" t="t" r="r" b="b"/>
            <a:pathLst>
              <a:path w="12947015" h="6640195">
                <a:moveTo>
                  <a:pt x="6665699" y="0"/>
                </a:moveTo>
                <a:lnTo>
                  <a:pt x="6665699" y="6639899"/>
                </a:lnTo>
              </a:path>
              <a:path w="12947015" h="6640195">
                <a:moveTo>
                  <a:pt x="0" y="2826774"/>
                </a:moveTo>
                <a:lnTo>
                  <a:pt x="12946799" y="2826774"/>
                </a:lnTo>
              </a:path>
            </a:pathLst>
          </a:custGeom>
          <a:ln w="38099">
            <a:solidFill>
              <a:srgbClr val="0034EC"/>
            </a:solidFill>
            <a:prstDash val="lg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C5BE6B-01C6-19F6-4898-D1B298C7439E}"/>
              </a:ext>
            </a:extLst>
          </p:cNvPr>
          <p:cNvSpPr txBox="1"/>
          <p:nvPr/>
        </p:nvSpPr>
        <p:spPr>
          <a:xfrm>
            <a:off x="5869906" y="3938432"/>
            <a:ext cx="4533900" cy="195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95"/>
            <a:r>
              <a:rPr lang="ru-RU" sz="5400" b="1" spc="697" dirty="0">
                <a:solidFill>
                  <a:srgbClr val="1155CC"/>
                </a:solidFill>
                <a:latin typeface="Arial"/>
                <a:cs typeface="Arial"/>
              </a:rPr>
              <a:t>#4</a:t>
            </a:r>
            <a:endParaRPr lang="ru-RU" sz="5400" dirty="0">
              <a:latin typeface="Arial"/>
              <a:cs typeface="Arial"/>
            </a:endParaRPr>
          </a:p>
          <a:p>
            <a:pPr marL="75780">
              <a:spcBef>
                <a:spcPts val="23"/>
              </a:spcBef>
            </a:pPr>
            <a:r>
              <a:rPr lang="ru-RU" sz="1800" spc="117" dirty="0">
                <a:latin typeface="Arial"/>
                <a:cs typeface="Arial"/>
              </a:rPr>
              <a:t>Собираем</a:t>
            </a:r>
            <a:r>
              <a:rPr lang="ru-RU" sz="1800" spc="-20" dirty="0">
                <a:latin typeface="Arial"/>
                <a:cs typeface="Arial"/>
              </a:rPr>
              <a:t> </a:t>
            </a:r>
            <a:r>
              <a:rPr lang="ru-RU" sz="1800" spc="130" dirty="0">
                <a:latin typeface="Arial"/>
                <a:cs typeface="Arial"/>
              </a:rPr>
              <a:t>планы</a:t>
            </a:r>
            <a:r>
              <a:rPr lang="ru-RU" sz="1800" spc="-17" dirty="0">
                <a:latin typeface="Arial"/>
                <a:cs typeface="Arial"/>
              </a:rPr>
              <a:t> </a:t>
            </a:r>
            <a:r>
              <a:rPr lang="ru-RU" sz="1800" spc="180" dirty="0">
                <a:latin typeface="Arial"/>
                <a:cs typeface="Arial"/>
              </a:rPr>
              <a:t>по</a:t>
            </a:r>
            <a:r>
              <a:rPr lang="ru-RU" sz="1800" spc="-20" dirty="0">
                <a:latin typeface="Arial"/>
                <a:cs typeface="Arial"/>
              </a:rPr>
              <a:t> </a:t>
            </a:r>
            <a:r>
              <a:rPr lang="ru-RU" sz="1800" spc="127" dirty="0">
                <a:latin typeface="Arial"/>
                <a:cs typeface="Arial"/>
              </a:rPr>
              <a:t>релизам</a:t>
            </a:r>
            <a:endParaRPr lang="ru-RU" sz="1800" dirty="0">
              <a:latin typeface="Arial"/>
              <a:cs typeface="Arial"/>
            </a:endParaRPr>
          </a:p>
          <a:p>
            <a:pPr marL="8467">
              <a:spcBef>
                <a:spcPts val="1313"/>
              </a:spcBef>
              <a:tabLst>
                <a:tab pos="380596" algn="l"/>
              </a:tabLst>
            </a:pPr>
            <a:r>
              <a:rPr lang="ru-RU" sz="2000" spc="277" dirty="0">
                <a:solidFill>
                  <a:srgbClr val="1155CC"/>
                </a:solidFill>
                <a:cs typeface="Arial Unicode MS"/>
              </a:rPr>
              <a:t>★</a:t>
            </a:r>
            <a:r>
              <a:rPr lang="ru-RU" sz="2000" dirty="0">
                <a:solidFill>
                  <a:srgbClr val="1155CC"/>
                </a:solidFill>
                <a:cs typeface="Arial Unicode MS"/>
              </a:rPr>
              <a:t>	</a:t>
            </a:r>
            <a:r>
              <a:rPr lang="ru-RU" sz="2000" dirty="0"/>
              <a:t>Планы по месяцам</a:t>
            </a:r>
            <a:endParaRPr lang="ru-RU" sz="2000" dirty="0">
              <a:cs typeface="Arial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6995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EE56D-AA73-A00C-0AC8-4B5146D2F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AB70600-1F6A-AF06-566D-22CD575BA0F6}"/>
              </a:ext>
            </a:extLst>
          </p:cNvPr>
          <p:cNvSpPr txBox="1">
            <a:spLocks/>
          </p:cNvSpPr>
          <p:nvPr/>
        </p:nvSpPr>
        <p:spPr>
          <a:xfrm>
            <a:off x="395996" y="185663"/>
            <a:ext cx="11375589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sz="4000" dirty="0"/>
              <a:t>Пример таблица с идеями фичей на основе метрик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CF0826BA-D5DE-48DF-18F7-350BE16A72C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378" y="813227"/>
            <a:ext cx="10999244" cy="6192108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EDFC1B4B-9174-668D-B794-4A24B8CF5FC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6758" y="877468"/>
            <a:ext cx="10598484" cy="57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15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C4B2C0D-FFDC-DAFA-DB22-7879150F7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643043" y="4253924"/>
            <a:ext cx="5782110" cy="236520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08" y="182452"/>
            <a:ext cx="11263394" cy="111654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4000" dirty="0"/>
              <a:t>Использование </a:t>
            </a:r>
            <a:r>
              <a:rPr dirty="0"/>
              <a:t>Impact Mapping</a:t>
            </a:r>
            <a:br>
              <a:rPr lang="ru-RU" dirty="0"/>
            </a:br>
            <a:r>
              <a:rPr lang="ru-RU" sz="2800" dirty="0"/>
              <a:t>для генерации новых идей</a:t>
            </a:r>
            <a:endParaRPr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48F404-E2B9-EC98-A0A5-9B1DB90290CB}"/>
              </a:ext>
            </a:extLst>
          </p:cNvPr>
          <p:cNvSpPr txBox="1"/>
          <p:nvPr/>
        </p:nvSpPr>
        <p:spPr>
          <a:xfrm>
            <a:off x="665409" y="1480653"/>
            <a:ext cx="5430592" cy="23427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spcBef>
                <a:spcPts val="500"/>
              </a:spcBef>
            </a:pPr>
            <a:r>
              <a:rPr lang="en" sz="2000" dirty="0"/>
              <a:t>Impact mapping — </a:t>
            </a:r>
            <a:r>
              <a:rPr lang="ru-RU" sz="2000" dirty="0"/>
              <a:t>это графический инструмент, который позволяет генерировать новые идеи и гипотезы.</a:t>
            </a:r>
            <a:endParaRPr lang="en-US" sz="2000" dirty="0"/>
          </a:p>
          <a:p>
            <a:pPr algn="l">
              <a:spcBef>
                <a:spcPts val="500"/>
              </a:spcBef>
            </a:pPr>
            <a:r>
              <a:rPr lang="ru-RU" sz="2000" b="1" dirty="0"/>
              <a:t>Для чего применяется </a:t>
            </a:r>
            <a:r>
              <a:rPr lang="en" sz="2000" b="1" dirty="0"/>
              <a:t>Impact Mapping?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Для формирования бэклога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Для определения рисков</a:t>
            </a:r>
          </a:p>
          <a:p>
            <a:pPr marL="252000" indent="-25200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Для генерации гипотез по развитию продукта</a:t>
            </a:r>
          </a:p>
        </p:txBody>
      </p:sp>
      <p:pic>
        <p:nvPicPr>
          <p:cNvPr id="3074" name="Picture 2" descr="impact map">
            <a:extLst>
              <a:ext uri="{FF2B5EF4-FFF2-40B4-BE49-F238E27FC236}">
                <a16:creationId xmlns:a16="http://schemas.microsoft.com/office/drawing/2014/main" id="{46AA173F-934F-EB30-2CE0-73E2EA611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153" y="1210809"/>
            <a:ext cx="5430592" cy="259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A7CF89-9034-E811-20A3-C2B309DCE1E8}"/>
              </a:ext>
            </a:extLst>
          </p:cNvPr>
          <p:cNvSpPr txBox="1"/>
          <p:nvPr/>
        </p:nvSpPr>
        <p:spPr>
          <a:xfrm>
            <a:off x="6747640" y="3962400"/>
            <a:ext cx="532874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 algn="l">
              <a:buFont typeface="+mj-lt"/>
              <a:buAutoNum type="arabicPeriod"/>
            </a:pPr>
            <a:r>
              <a:rPr lang="ru-RU" sz="2000" dirty="0"/>
              <a:t>Цель («Зачем»?)</a:t>
            </a:r>
            <a:endParaRPr lang="en-US" sz="2000" dirty="0"/>
          </a:p>
          <a:p>
            <a:pPr lvl="1"/>
            <a:r>
              <a:rPr lang="ru-RU" sz="2000" dirty="0"/>
              <a:t>Ради чего строим </a:t>
            </a:r>
            <a:r>
              <a:rPr lang="en-US" sz="2000" dirty="0"/>
              <a:t>IM</a:t>
            </a:r>
          </a:p>
          <a:p>
            <a:pPr marL="252000" indent="-252000" algn="l">
              <a:buFont typeface="+mj-lt"/>
              <a:buAutoNum type="arabicPeriod"/>
            </a:pPr>
            <a:r>
              <a:rPr lang="ru-RU" sz="2000" dirty="0"/>
              <a:t>Действующие лица («Кто?»)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целевые пользователи,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отдельные группы пользователей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прочие стейкхолдеры</a:t>
            </a:r>
          </a:p>
          <a:p>
            <a:pPr marL="252000" indent="-252000" algn="l">
              <a:buFont typeface="+mj-lt"/>
              <a:buAutoNum type="arabicPeriod"/>
            </a:pPr>
            <a:r>
              <a:rPr lang="ru-RU" sz="2000" dirty="0"/>
              <a:t>Влияние действующих лиц («Как?»)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пользователи рекомендовали наш продукт</a:t>
            </a:r>
            <a:endParaRPr lang="en-US" dirty="0"/>
          </a:p>
          <a:p>
            <a:pPr marL="252000" indent="-252000" algn="l">
              <a:buFont typeface="+mj-lt"/>
              <a:buAutoNum type="arabicPeriod"/>
            </a:pPr>
            <a:r>
              <a:rPr lang="ru-RU" sz="2000" dirty="0"/>
              <a:t>Что сделать нам («Что?»)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76517" y="603907"/>
            <a:ext cx="11229645" cy="6069809"/>
            <a:chOff x="1281167" y="2040752"/>
            <a:chExt cx="12163530" cy="6228498"/>
          </a:xfrm>
        </p:grpSpPr>
        <p:pic>
          <p:nvPicPr>
            <p:cNvPr id="4" name="object 4"/>
            <p:cNvPicPr/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1167" y="2040752"/>
              <a:ext cx="12163530" cy="6228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85"/>
            <a:stretch/>
          </p:blipFill>
          <p:spPr>
            <a:xfrm>
              <a:off x="1431889" y="2174101"/>
              <a:ext cx="12012808" cy="59265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20974" y="2209174"/>
              <a:ext cx="11610340" cy="5805805"/>
            </a:xfrm>
            <a:custGeom>
              <a:avLst/>
              <a:gdLst/>
              <a:ahLst/>
              <a:cxnLst/>
              <a:rect l="l" t="t" r="r" b="b"/>
              <a:pathLst>
                <a:path w="11610340" h="5805805">
                  <a:moveTo>
                    <a:pt x="0" y="489925"/>
                  </a:moveTo>
                  <a:lnTo>
                    <a:pt x="4972" y="465295"/>
                  </a:lnTo>
                  <a:lnTo>
                    <a:pt x="18532" y="445182"/>
                  </a:lnTo>
                  <a:lnTo>
                    <a:pt x="38645" y="431622"/>
                  </a:lnTo>
                  <a:lnTo>
                    <a:pt x="63275" y="426649"/>
                  </a:lnTo>
                  <a:lnTo>
                    <a:pt x="4160724" y="426649"/>
                  </a:lnTo>
                  <a:lnTo>
                    <a:pt x="4205467" y="445182"/>
                  </a:lnTo>
                  <a:lnTo>
                    <a:pt x="4223999" y="489925"/>
                  </a:lnTo>
                  <a:lnTo>
                    <a:pt x="4223999" y="5742374"/>
                  </a:lnTo>
                  <a:lnTo>
                    <a:pt x="4219027" y="5767003"/>
                  </a:lnTo>
                  <a:lnTo>
                    <a:pt x="4205467" y="5787116"/>
                  </a:lnTo>
                  <a:lnTo>
                    <a:pt x="4185354" y="5800677"/>
                  </a:lnTo>
                  <a:lnTo>
                    <a:pt x="4160724" y="5805649"/>
                  </a:lnTo>
                  <a:lnTo>
                    <a:pt x="63275" y="5805649"/>
                  </a:lnTo>
                  <a:lnTo>
                    <a:pt x="38645" y="5800677"/>
                  </a:lnTo>
                  <a:lnTo>
                    <a:pt x="18532" y="5787116"/>
                  </a:lnTo>
                  <a:lnTo>
                    <a:pt x="4972" y="5767003"/>
                  </a:lnTo>
                  <a:lnTo>
                    <a:pt x="0" y="5742374"/>
                  </a:lnTo>
                  <a:lnTo>
                    <a:pt x="0" y="489925"/>
                  </a:lnTo>
                  <a:close/>
                </a:path>
                <a:path w="11610340" h="5805805">
                  <a:moveTo>
                    <a:pt x="4355699" y="20555"/>
                  </a:moveTo>
                  <a:lnTo>
                    <a:pt x="4357315" y="12554"/>
                  </a:lnTo>
                  <a:lnTo>
                    <a:pt x="4361720" y="6020"/>
                  </a:lnTo>
                  <a:lnTo>
                    <a:pt x="4368254" y="1615"/>
                  </a:lnTo>
                  <a:lnTo>
                    <a:pt x="4376255" y="0"/>
                  </a:lnTo>
                  <a:lnTo>
                    <a:pt x="5707344" y="0"/>
                  </a:lnTo>
                  <a:lnTo>
                    <a:pt x="5712795" y="0"/>
                  </a:lnTo>
                  <a:lnTo>
                    <a:pt x="5718024" y="2165"/>
                  </a:lnTo>
                  <a:lnTo>
                    <a:pt x="5721879" y="6020"/>
                  </a:lnTo>
                  <a:lnTo>
                    <a:pt x="5725734" y="9875"/>
                  </a:lnTo>
                  <a:lnTo>
                    <a:pt x="5727899" y="15103"/>
                  </a:lnTo>
                  <a:lnTo>
                    <a:pt x="5727899" y="20555"/>
                  </a:lnTo>
                  <a:lnTo>
                    <a:pt x="5727899" y="5751444"/>
                  </a:lnTo>
                  <a:lnTo>
                    <a:pt x="5726284" y="5759445"/>
                  </a:lnTo>
                  <a:lnTo>
                    <a:pt x="5721879" y="5765979"/>
                  </a:lnTo>
                  <a:lnTo>
                    <a:pt x="5715345" y="5770384"/>
                  </a:lnTo>
                  <a:lnTo>
                    <a:pt x="5707344" y="5771999"/>
                  </a:lnTo>
                  <a:lnTo>
                    <a:pt x="4376255" y="5771999"/>
                  </a:lnTo>
                  <a:lnTo>
                    <a:pt x="4368254" y="5770384"/>
                  </a:lnTo>
                  <a:lnTo>
                    <a:pt x="4361720" y="5765979"/>
                  </a:lnTo>
                  <a:lnTo>
                    <a:pt x="4357315" y="5759445"/>
                  </a:lnTo>
                  <a:lnTo>
                    <a:pt x="4355699" y="5751444"/>
                  </a:lnTo>
                  <a:lnTo>
                    <a:pt x="4355699" y="20555"/>
                  </a:lnTo>
                  <a:close/>
                </a:path>
                <a:path w="11610340" h="5805805">
                  <a:moveTo>
                    <a:pt x="5930624" y="33273"/>
                  </a:moveTo>
                  <a:lnTo>
                    <a:pt x="5933239" y="20321"/>
                  </a:lnTo>
                  <a:lnTo>
                    <a:pt x="5940370" y="9745"/>
                  </a:lnTo>
                  <a:lnTo>
                    <a:pt x="5950946" y="2614"/>
                  </a:lnTo>
                  <a:lnTo>
                    <a:pt x="5963898" y="0"/>
                  </a:lnTo>
                  <a:lnTo>
                    <a:pt x="8118551" y="0"/>
                  </a:lnTo>
                  <a:lnTo>
                    <a:pt x="8151179" y="26751"/>
                  </a:lnTo>
                  <a:lnTo>
                    <a:pt x="8151824" y="33273"/>
                  </a:lnTo>
                  <a:lnTo>
                    <a:pt x="8151824" y="5738726"/>
                  </a:lnTo>
                  <a:lnTo>
                    <a:pt x="8149210" y="5751678"/>
                  </a:lnTo>
                  <a:lnTo>
                    <a:pt x="8142079" y="5762254"/>
                  </a:lnTo>
                  <a:lnTo>
                    <a:pt x="8131503" y="5769385"/>
                  </a:lnTo>
                  <a:lnTo>
                    <a:pt x="8118551" y="5771999"/>
                  </a:lnTo>
                  <a:lnTo>
                    <a:pt x="5963898" y="5771999"/>
                  </a:lnTo>
                  <a:lnTo>
                    <a:pt x="5950946" y="5769385"/>
                  </a:lnTo>
                  <a:lnTo>
                    <a:pt x="5940370" y="5762254"/>
                  </a:lnTo>
                  <a:lnTo>
                    <a:pt x="5933239" y="5751678"/>
                  </a:lnTo>
                  <a:lnTo>
                    <a:pt x="5930624" y="5738726"/>
                  </a:lnTo>
                  <a:lnTo>
                    <a:pt x="5930624" y="33273"/>
                  </a:lnTo>
                  <a:close/>
                </a:path>
                <a:path w="11610340" h="5805805">
                  <a:moveTo>
                    <a:pt x="8284149" y="83487"/>
                  </a:moveTo>
                  <a:lnTo>
                    <a:pt x="8288065" y="64095"/>
                  </a:lnTo>
                  <a:lnTo>
                    <a:pt x="8298742" y="48259"/>
                  </a:lnTo>
                  <a:lnTo>
                    <a:pt x="8314577" y="37582"/>
                  </a:lnTo>
                  <a:lnTo>
                    <a:pt x="8333969" y="33667"/>
                  </a:lnTo>
                  <a:lnTo>
                    <a:pt x="11560129" y="33667"/>
                  </a:lnTo>
                  <a:lnTo>
                    <a:pt x="11595357" y="48259"/>
                  </a:lnTo>
                  <a:lnTo>
                    <a:pt x="11609949" y="83487"/>
                  </a:lnTo>
                  <a:lnTo>
                    <a:pt x="11609949" y="5755846"/>
                  </a:lnTo>
                  <a:lnTo>
                    <a:pt x="11606034" y="5775239"/>
                  </a:lnTo>
                  <a:lnTo>
                    <a:pt x="11595358" y="5791075"/>
                  </a:lnTo>
                  <a:lnTo>
                    <a:pt x="11579522" y="5801752"/>
                  </a:lnTo>
                  <a:lnTo>
                    <a:pt x="11560129" y="5805667"/>
                  </a:lnTo>
                  <a:lnTo>
                    <a:pt x="8333969" y="5805667"/>
                  </a:lnTo>
                  <a:lnTo>
                    <a:pt x="8314577" y="5801752"/>
                  </a:lnTo>
                  <a:lnTo>
                    <a:pt x="8298742" y="5791075"/>
                  </a:lnTo>
                  <a:lnTo>
                    <a:pt x="8288065" y="5775239"/>
                  </a:lnTo>
                  <a:lnTo>
                    <a:pt x="8284149" y="5755846"/>
                  </a:lnTo>
                  <a:lnTo>
                    <a:pt x="8284149" y="83487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85642" y="6440989"/>
            <a:ext cx="83523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17" dirty="0">
                <a:solidFill>
                  <a:srgbClr val="1155CC"/>
                </a:solidFill>
                <a:latin typeface="Arial"/>
                <a:cs typeface="Arial"/>
              </a:rPr>
              <a:t>WHY?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9087" y="6440989"/>
            <a:ext cx="87037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33" dirty="0">
                <a:solidFill>
                  <a:srgbClr val="1155CC"/>
                </a:solidFill>
                <a:latin typeface="Arial"/>
                <a:cs typeface="Arial"/>
              </a:rPr>
              <a:t>WHO?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02542" y="6431954"/>
            <a:ext cx="87630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40" dirty="0">
                <a:solidFill>
                  <a:srgbClr val="1155CC"/>
                </a:solidFill>
                <a:latin typeface="Arial"/>
                <a:cs typeface="Arial"/>
              </a:rPr>
              <a:t>HOW?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5451" y="6431954"/>
            <a:ext cx="101134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07" dirty="0">
                <a:solidFill>
                  <a:srgbClr val="1155CC"/>
                </a:solidFill>
                <a:latin typeface="Arial"/>
                <a:cs typeface="Arial"/>
              </a:rPr>
              <a:t>WHAT?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900" y="110250"/>
            <a:ext cx="11524871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4000" dirty="0"/>
              <a:t>Impact Mapping</a:t>
            </a:r>
            <a:r>
              <a:rPr lang="ru-RU" sz="4000" dirty="0"/>
              <a:t> для улучшения конкретной метрики</a:t>
            </a:r>
            <a:endParaRPr sz="40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383" y="184152"/>
            <a:ext cx="8158568" cy="136276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Новые идеи:</a:t>
            </a:r>
            <a:br>
              <a:rPr lang="ru-RU" dirty="0"/>
            </a:br>
            <a:r>
              <a:rPr lang="ru-RU" dirty="0"/>
              <a:t>Конкуренты и другие рынки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383" y="1764502"/>
            <a:ext cx="4592300" cy="230148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>
              <a:spcBef>
                <a:spcPts val="67"/>
              </a:spcBef>
            </a:pPr>
            <a:r>
              <a:rPr sz="2800" noProof="1">
                <a:solidFill>
                  <a:schemeClr val="accent5">
                    <a:lumMod val="50000"/>
                  </a:schemeClr>
                </a:solidFill>
              </a:rPr>
              <a:t>Анализ конкурентов</a:t>
            </a:r>
          </a:p>
          <a:p>
            <a:pPr marL="360000" indent="-360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noProof="1"/>
              <a:t>Смотрим на их продукты</a:t>
            </a:r>
          </a:p>
          <a:p>
            <a:pPr marL="360000" indent="-360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noProof="1"/>
              <a:t>Мнение и</a:t>
            </a:r>
            <a:r>
              <a:rPr sz="2400" noProof="1"/>
              <a:t>х пользовател</a:t>
            </a:r>
            <a:r>
              <a:rPr lang="ru-RU" sz="2400" noProof="1"/>
              <a:t>ей</a:t>
            </a:r>
          </a:p>
          <a:p>
            <a:pPr marL="720000" lvl="1" indent="-360000">
              <a:buFont typeface="Arial" panose="020B0604020202020204" pitchFamily="34" charset="0"/>
              <a:buChar char="•"/>
            </a:pPr>
            <a:r>
              <a:rPr lang="ru-RU" sz="2400" dirty="0"/>
              <a:t>опросы / отзывы</a:t>
            </a:r>
          </a:p>
          <a:p>
            <a:pPr marL="262800" indent="-360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Отчёты с анализом рынка</a:t>
            </a:r>
            <a:endParaRPr sz="240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B18B452-5F95-8376-061E-AE6CCF463A28}"/>
              </a:ext>
            </a:extLst>
          </p:cNvPr>
          <p:cNvSpPr txBox="1"/>
          <p:nvPr/>
        </p:nvSpPr>
        <p:spPr>
          <a:xfrm>
            <a:off x="7236486" y="3903916"/>
            <a:ext cx="4014893" cy="2522058"/>
          </a:xfrm>
          <a:prstGeom prst="rect">
            <a:avLst/>
          </a:prstGeom>
        </p:spPr>
        <p:txBody>
          <a:bodyPr vert="horz" wrap="square" lIns="0" tIns="160867" rIns="0" bIns="0" rtlCol="0">
            <a:spAutoFit/>
          </a:bodyPr>
          <a:lstStyle/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Топ запросов поисковиков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</a:t>
            </a:r>
            <a:r>
              <a:rPr lang="ru-RU" sz="2400" noProof="1"/>
              <a:t>Топ сторов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Рекомендации стора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Опрос аудитории</a:t>
            </a:r>
          </a:p>
          <a:p>
            <a:pPr marL="8467">
              <a:spcBef>
                <a:spcPts val="1000"/>
              </a:spcBef>
              <a:tabLst>
                <a:tab pos="414464" algn="l"/>
              </a:tabLst>
            </a:pPr>
            <a:r>
              <a:rPr sz="2400" noProof="1"/>
              <a:t>❏	Обзор рынка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F21931A-E436-2017-3D86-60266C862D1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9554" y="4327441"/>
            <a:ext cx="1482064" cy="1455521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E8A2AA38-DCF3-1140-CF90-CD6469E6540E}"/>
              </a:ext>
            </a:extLst>
          </p:cNvPr>
          <p:cNvSpPr txBox="1">
            <a:spLocks/>
          </p:cNvSpPr>
          <p:nvPr/>
        </p:nvSpPr>
        <p:spPr>
          <a:xfrm>
            <a:off x="5569554" y="3180158"/>
            <a:ext cx="545793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Список конкурентов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5BA244-C042-D519-0D46-13F7DD96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01" y="189186"/>
            <a:ext cx="10515600" cy="1294796"/>
          </a:xfrm>
        </p:spPr>
        <p:txBody>
          <a:bodyPr>
            <a:normAutofit/>
          </a:bodyPr>
          <a:lstStyle/>
          <a:p>
            <a:r>
              <a:rPr lang="ru-RU" sz="3600" dirty="0"/>
              <a:t>Где брать новые идеи:</a:t>
            </a:r>
            <a:br>
              <a:rPr lang="ru-RU" sz="3600" dirty="0"/>
            </a:br>
            <a:r>
              <a:rPr lang="ru-RU" dirty="0"/>
              <a:t>Изучение зарубежного опыта / аналогов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53019A-D191-EF23-D8AC-8CE6E1B95C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6701" y="1557552"/>
            <a:ext cx="7652657" cy="47166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600" b="1" i="0" dirty="0">
                <a:solidFill>
                  <a:srgbClr val="333333"/>
                </a:solidFill>
                <a:effectLst/>
              </a:rPr>
              <a:t>Наработки зарубежных коллег </a:t>
            </a:r>
            <a:r>
              <a:rPr lang="ru-RU" sz="2600" b="0" i="0" dirty="0">
                <a:solidFill>
                  <a:srgbClr val="333333"/>
                </a:solidFill>
                <a:effectLst/>
              </a:rPr>
              <a:t>в вашей нише. Они не являются вашими конкурентами, поэтому анализ их сайтов должен быть направлен на поиск интересных предложений, элементов на сайте и т.д. Изучение иностранного опыта может быть весьма полезны.</a:t>
            </a:r>
          </a:p>
          <a:p>
            <a:pPr>
              <a:lnSpc>
                <a:spcPct val="100000"/>
              </a:lnSpc>
            </a:pPr>
            <a:r>
              <a:rPr lang="ru-RU" sz="2600" dirty="0">
                <a:solidFill>
                  <a:srgbClr val="333333"/>
                </a:solidFill>
              </a:rPr>
              <a:t>Можно брать готовые бизнес-модели</a:t>
            </a:r>
            <a:endParaRPr lang="ru-RU" sz="2600" b="0" i="0" dirty="0">
              <a:solidFill>
                <a:srgbClr val="333333"/>
              </a:solidFill>
              <a:effectLst/>
            </a:endParaRPr>
          </a:p>
          <a:p>
            <a:pPr lvl="1">
              <a:lnSpc>
                <a:spcPct val="100000"/>
              </a:lnSpc>
            </a:pPr>
            <a:r>
              <a:rPr lang="ru-RU" noProof="1">
                <a:solidFill>
                  <a:srgbClr val="333333"/>
                </a:solidFill>
              </a:rPr>
              <a:t>Пример: </a:t>
            </a:r>
            <a:r>
              <a:rPr lang="ru-RU" i="1" noProof="1">
                <a:solidFill>
                  <a:srgbClr val="333333"/>
                </a:solidFill>
              </a:rPr>
              <a:t>Оскар Хартман</a:t>
            </a:r>
            <a:r>
              <a:rPr lang="ru-RU" noProof="1">
                <a:solidFill>
                  <a:srgbClr val="333333"/>
                </a:solidFill>
              </a:rPr>
              <a:t> — </a:t>
            </a:r>
            <a:r>
              <a:rPr lang="en-US" noProof="1">
                <a:solidFill>
                  <a:srgbClr val="333333"/>
                </a:solidFill>
              </a:rPr>
              <a:t>Avito, Carprice, CarFix, KupiVIP</a:t>
            </a:r>
            <a:r>
              <a:rPr lang="ru-RU" noProof="1">
                <a:solidFill>
                  <a:srgbClr val="333333"/>
                </a:solidFill>
              </a:rPr>
              <a:t>, </a:t>
            </a:r>
            <a:r>
              <a:rPr lang="en" noProof="1">
                <a:solidFill>
                  <a:srgbClr val="333333"/>
                </a:solidFill>
              </a:rPr>
              <a:t>AUTO1, Flaschenpost, June Homes, Flink, Slice, Spinny, Carprice, Aktivo, Sellanycar, Sapato, ShoppingLive</a:t>
            </a:r>
            <a:endParaRPr lang="ru-RU" noProof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62CB95-F7C6-2822-1149-AA68582B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299" y="1483982"/>
            <a:ext cx="3048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468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67603"/>
            <a:ext cx="10515600" cy="937007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dirty="0"/>
              <a:t>Приоритизация фичей / гипотез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8DCEDC-BC49-24FE-7C06-11E0354D3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58304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7009" y="0"/>
            <a:ext cx="6441205" cy="6837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05311" y="6087676"/>
            <a:ext cx="3087793" cy="5625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spcBef>
                <a:spcPts val="67"/>
              </a:spcBef>
            </a:pPr>
            <a:r>
              <a:rPr dirty="0"/>
              <a:t>“The Periodic Table of Product Prioritization Techniques”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A7C8DB1-66FB-3438-0C2E-45BC0EEC8A67}"/>
              </a:ext>
            </a:extLst>
          </p:cNvPr>
          <p:cNvSpPr txBox="1">
            <a:spLocks/>
          </p:cNvSpPr>
          <p:nvPr/>
        </p:nvSpPr>
        <p:spPr>
          <a:xfrm>
            <a:off x="6605311" y="489763"/>
            <a:ext cx="4380272" cy="203987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Подходы и фреймворки приоритизации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Категоризация и приоритизация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C7F4FC-D585-02C5-19F1-E5B2DAEBC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3376" cy="4351338"/>
          </a:xfrm>
        </p:spPr>
        <p:txBody>
          <a:bodyPr/>
          <a:lstStyle/>
          <a:p>
            <a:pPr marL="8467">
              <a:spcBef>
                <a:spcPts val="1267"/>
              </a:spcBef>
              <a:tabLst>
                <a:tab pos="414464" algn="l"/>
              </a:tabLst>
            </a:pPr>
            <a:r>
              <a:rPr lang="ru-RU" dirty="0"/>
              <a:t>Собрать идеи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dirty="0"/>
              <a:t>Выбрать подход для оценки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dirty="0"/>
              <a:t>Оценить фичи, ресурсы и сроки</a:t>
            </a:r>
          </a:p>
          <a:p>
            <a:pPr marL="8467">
              <a:spcBef>
                <a:spcPts val="1200"/>
              </a:spcBef>
              <a:tabLst>
                <a:tab pos="414464" algn="l"/>
              </a:tabLst>
            </a:pPr>
            <a:r>
              <a:rPr lang="ru-RU" dirty="0"/>
              <a:t>Определить что делать с ними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F4AC73-951E-C003-01D2-4D6FB6AEA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576" y="1758122"/>
            <a:ext cx="5080000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76D43-6AE1-6992-FD2B-50B3CB4F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730"/>
          </a:xfrm>
        </p:spPr>
        <p:txBody>
          <a:bodyPr/>
          <a:lstStyle/>
          <a:p>
            <a:r>
              <a:rPr lang="ru-RU" dirty="0"/>
              <a:t>За что отвечает продакт-менеджер?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099F44-372F-2D3D-A4AB-7D428A71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938"/>
            <a:ext cx="7769772" cy="51541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Построение продукта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сделать продукт, который будет востребован и интересен?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Монетизация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на этом всём заработать?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Процессы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Процесс общения с пользователями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Процесс работы с командой разработки</a:t>
            </a:r>
          </a:p>
          <a:p>
            <a:pPr marL="0" indent="0" algn="ctr">
              <a:lnSpc>
                <a:spcPct val="100000"/>
              </a:lnSpc>
              <a:spcBef>
                <a:spcPts val="4000"/>
              </a:spcBef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Продакт определяет «что должно быть сделано»</a:t>
            </a:r>
            <a:br>
              <a:rPr lang="ru-RU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sz="2400" dirty="0"/>
              <a:t>(</a:t>
            </a:r>
            <a:r>
              <a:rPr lang="ru-RU" dirty="0"/>
              <a:t>Куда мы движемся?)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2000" dirty="0"/>
              <a:t>и его целью является увеличение прибыли компании</a:t>
            </a: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7FBBE0-A281-97DF-932F-DAD10B3DA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350" y="2406868"/>
            <a:ext cx="3395650" cy="26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909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9701" y="4868395"/>
            <a:ext cx="2031999" cy="7873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6533" y="5486400"/>
            <a:ext cx="1219199" cy="1066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9433" y="1529737"/>
            <a:ext cx="2031999" cy="13588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39205" y="3302488"/>
            <a:ext cx="2318833" cy="85506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201" y="4429829"/>
            <a:ext cx="2031999" cy="5714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" y="5864400"/>
            <a:ext cx="4061333" cy="688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2697" y="5432907"/>
            <a:ext cx="2791133" cy="8931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141" y="4069129"/>
            <a:ext cx="3413759" cy="1066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466" y="2889880"/>
            <a:ext cx="3736667" cy="11216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28" y="1533934"/>
            <a:ext cx="2893817" cy="15636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2305" y="1347235"/>
            <a:ext cx="3111629" cy="1750298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657D8F36-F037-6AAC-8E84-8D6489EDD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34" y="439749"/>
            <a:ext cx="11353800" cy="814140"/>
          </a:xfrm>
        </p:spPr>
        <p:txBody>
          <a:bodyPr/>
          <a:lstStyle/>
          <a:p>
            <a:r>
              <a:rPr lang="ru-RU" dirty="0"/>
              <a:t>Разные компании используют разные подходы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 rotWithShape="1">
          <a:blip r:embed="rId2" cstate="print"/>
          <a:srcRect r="20929"/>
          <a:stretch/>
        </p:blipFill>
        <p:spPr>
          <a:xfrm>
            <a:off x="7323876" y="4557874"/>
            <a:ext cx="4868124" cy="230012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dirty="0"/>
              <a:t>Быстрая и медленная оценка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6BB5649-A4FF-9F02-0F9C-8AAF3F321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1066"/>
          </a:xfrm>
        </p:spPr>
        <p:txBody>
          <a:bodyPr>
            <a:normAutofit/>
          </a:bodyPr>
          <a:lstStyle/>
          <a:p>
            <a:pPr marL="8467" marR="516916" indent="0">
              <a:lnSpc>
                <a:spcPct val="100000"/>
              </a:lnSpc>
              <a:spcBef>
                <a:spcPts val="67"/>
              </a:spcBef>
              <a:buNone/>
              <a:tabLst>
                <a:tab pos="414464" algn="l"/>
              </a:tabLst>
            </a:pPr>
            <a:r>
              <a:rPr lang="ru-RU" dirty="0"/>
              <a:t>Практически в каждой компании приоритезация разбивается на 2 шага — быструю и медленную оценки:</a:t>
            </a:r>
          </a:p>
          <a:p>
            <a:pPr marL="414887" marR="3387" indent="-406420">
              <a:lnSpc>
                <a:spcPct val="100000"/>
              </a:lnSpc>
              <a:tabLst>
                <a:tab pos="414464" algn="l"/>
              </a:tabLst>
            </a:pPr>
            <a:r>
              <a:rPr lang="ru-RU" dirty="0"/>
              <a:t>Быстрая помогает отбросить наиболее неподходящих,</a:t>
            </a:r>
          </a:p>
          <a:p>
            <a:pPr marL="414887" marR="3387" indent="-406420">
              <a:lnSpc>
                <a:spcPct val="100000"/>
              </a:lnSpc>
              <a:tabLst>
                <a:tab pos="414464" algn="l"/>
              </a:tabLst>
            </a:pPr>
            <a:r>
              <a:rPr lang="ru-RU" dirty="0"/>
              <a:t>Медленная помогает выбрать из оставшихся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877" y="1823682"/>
            <a:ext cx="10540621" cy="46554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4630" y="57929"/>
            <a:ext cx="2629932" cy="1687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492370" y="147648"/>
            <a:ext cx="8531051" cy="12396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3600" dirty="0">
                <a:solidFill>
                  <a:schemeClr val="bg2">
                    <a:lumMod val="50000"/>
                  </a:schemeClr>
                </a:solidFill>
              </a:rPr>
              <a:t>Быстрая приоритизация:</a:t>
            </a:r>
            <a:br>
              <a:rPr lang="ru-RU" sz="3600" dirty="0">
                <a:solidFill>
                  <a:schemeClr val="bg2">
                    <a:lumMod val="50000"/>
                  </a:schemeClr>
                </a:solidFill>
              </a:rPr>
            </a:br>
            <a:r>
              <a:rPr dirty="0"/>
              <a:t>Reach / Frequency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112" y="154107"/>
            <a:ext cx="10318963" cy="12396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sz="3600" dirty="0">
                <a:solidFill>
                  <a:schemeClr val="bg2">
                    <a:lumMod val="50000"/>
                  </a:schemeClr>
                </a:solidFill>
              </a:rPr>
              <a:t>Быстрая приоритизация:</a:t>
            </a:r>
            <a:br>
              <a:rPr lang="ru-RU" sz="3600" spc="169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/>
              <a:t>Poker Planning</a:t>
            </a:r>
            <a:endParaRPr lang="en-US" sz="3600" spc="343" dirty="0"/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44A73613-3751-FF00-8149-719D19512197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96" b="396"/>
          <a:stretch/>
        </p:blipFill>
        <p:spPr>
          <a:xfrm>
            <a:off x="1018938" y="1495192"/>
            <a:ext cx="9287309" cy="5071406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8034" y="412548"/>
            <a:ext cx="11032655" cy="4230768"/>
            <a:chOff x="304800" y="185716"/>
            <a:chExt cx="17678400" cy="67792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613400"/>
              <a:ext cx="17678398" cy="43510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6000" y="185716"/>
              <a:ext cx="6417149" cy="25540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8034" y="5159101"/>
            <a:ext cx="6623897" cy="813727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 marR="3387">
              <a:lnSpc>
                <a:spcPct val="137200"/>
              </a:lnSpc>
              <a:spcBef>
                <a:spcPts val="63"/>
              </a:spcBef>
            </a:pPr>
            <a:r>
              <a:rPr lang="ru-RU" sz="2000" dirty="0"/>
              <a:t>Количество баллов = количество гипотез</a:t>
            </a:r>
            <a:br>
              <a:rPr lang="ru-RU" sz="2000" dirty="0"/>
            </a:br>
            <a:r>
              <a:rPr lang="ru-RU" sz="2000" dirty="0"/>
              <a:t>В примере максимум 6 баллов у каждого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1311" y="428935"/>
            <a:ext cx="530098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Первичный скоринг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4797" y="4907057"/>
            <a:ext cx="6899487" cy="5625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600" spc="110" dirty="0">
                <a:latin typeface="Arial"/>
                <a:cs typeface="Arial"/>
              </a:rPr>
              <a:t>Score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=</a:t>
            </a:r>
            <a:r>
              <a:rPr sz="3600" spc="-76" dirty="0">
                <a:latin typeface="Arial"/>
                <a:cs typeface="Arial"/>
              </a:rPr>
              <a:t> </a:t>
            </a:r>
            <a:r>
              <a:rPr sz="3600" spc="110" dirty="0">
                <a:latin typeface="Arial"/>
                <a:cs typeface="Arial"/>
              </a:rPr>
              <a:t>(A/4+CR/4+C/4+M/4)/D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0919" y="260711"/>
            <a:ext cx="3054563" cy="1565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214" y="2169526"/>
            <a:ext cx="10604938" cy="12558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4216" y="3690031"/>
            <a:ext cx="8643565" cy="105316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1310" y="449955"/>
            <a:ext cx="5354743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dirty="0"/>
              <a:t>Финальный скоринг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4FC18-D12E-714A-49A8-0D1C066F5B2C}"/>
              </a:ext>
            </a:extLst>
          </p:cNvPr>
          <p:cNvSpPr txBox="1"/>
          <p:nvPr/>
        </p:nvSpPr>
        <p:spPr>
          <a:xfrm>
            <a:off x="1557495" y="5627077"/>
            <a:ext cx="861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Колонки — метрики, </a:t>
            </a:r>
            <a:r>
              <a:rPr lang="en-US" dirty="0"/>
              <a:t>KPI, </a:t>
            </a:r>
            <a:r>
              <a:rPr lang="ru-RU" dirty="0"/>
              <a:t>важные для вашей компании / продукта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176" y="5352853"/>
            <a:ext cx="10107078" cy="1126093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CBF404D-834B-8CCE-96E6-2438C8070CC9}"/>
              </a:ext>
            </a:extLst>
          </p:cNvPr>
          <p:cNvSpPr txBox="1">
            <a:spLocks/>
          </p:cNvSpPr>
          <p:nvPr/>
        </p:nvSpPr>
        <p:spPr>
          <a:xfrm>
            <a:off x="734934" y="235778"/>
            <a:ext cx="7073345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Метод </a:t>
            </a:r>
            <a:r>
              <a:rPr lang="en-US" dirty="0"/>
              <a:t>RICE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D9B503ED-3A96-3C3D-0983-EC8582634D08}"/>
              </a:ext>
            </a:extLst>
          </p:cNvPr>
          <p:cNvSpPr txBox="1"/>
          <p:nvPr/>
        </p:nvSpPr>
        <p:spPr>
          <a:xfrm>
            <a:off x="734934" y="1106982"/>
            <a:ext cx="9479088" cy="29110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">
              <a:spcBef>
                <a:spcPts val="1945"/>
              </a:spcBef>
            </a:pPr>
            <a:r>
              <a:rPr sz="2000" b="1" dirty="0">
                <a:solidFill>
                  <a:srgbClr val="0432FF"/>
                </a:solidFill>
              </a:rPr>
              <a:t>RICE</a:t>
            </a:r>
            <a:r>
              <a:rPr sz="2000" dirty="0"/>
              <a:t> — это метод приоритизации идей и фич продукта.</a:t>
            </a:r>
          </a:p>
          <a:p>
            <a:pPr marL="53975" marR="740410"/>
            <a:r>
              <a:rPr sz="2000" dirty="0"/>
              <a:t>Аббревиатура включает 4 фактора, которые менеджер продукта может смело использовать для оценки и приоритизации продуктовых фич:</a:t>
            </a:r>
            <a:endParaRPr lang="ru-RU" sz="1600" b="1" spc="75" dirty="0">
              <a:solidFill>
                <a:srgbClr val="0034EC"/>
              </a:solidFill>
              <a:latin typeface="Arial"/>
              <a:cs typeface="Arial"/>
            </a:endParaRPr>
          </a:p>
          <a:p>
            <a:pPr marL="252000" indent="-2520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Reach</a:t>
            </a:r>
            <a:r>
              <a:rPr lang="en" sz="2000" dirty="0"/>
              <a:t> — </a:t>
            </a:r>
            <a:r>
              <a:rPr lang="ru-RU" sz="2000" b="1" dirty="0"/>
              <a:t>охват</a:t>
            </a:r>
            <a:r>
              <a:rPr lang="en-US" sz="2000" dirty="0"/>
              <a:t>; </a:t>
            </a:r>
            <a:r>
              <a:rPr lang="ru-RU" sz="2000" dirty="0"/>
              <a:t>на скольких людей это повлияет?</a:t>
            </a:r>
          </a:p>
          <a:p>
            <a:pPr marL="252000" indent="-252000"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Impact</a:t>
            </a:r>
            <a:r>
              <a:rPr lang="en" sz="2000" dirty="0"/>
              <a:t> — </a:t>
            </a:r>
            <a:r>
              <a:rPr lang="ru-RU" sz="2000" b="1" dirty="0"/>
              <a:t>влияние</a:t>
            </a:r>
            <a:r>
              <a:rPr lang="en-US" sz="2000" dirty="0"/>
              <a:t>; </a:t>
            </a:r>
            <a:r>
              <a:rPr lang="ru-RU" sz="2000" dirty="0"/>
              <a:t>насколько это повлияет на каждого человека? (Очень сильно = 3</a:t>
            </a:r>
            <a:r>
              <a:rPr lang="en" sz="2000" dirty="0"/>
              <a:t>x, </a:t>
            </a:r>
            <a:r>
              <a:rPr lang="ru-RU" sz="2000" dirty="0"/>
              <a:t>Сильно = 2</a:t>
            </a:r>
            <a:r>
              <a:rPr lang="en" sz="2000" dirty="0"/>
              <a:t>x, </a:t>
            </a:r>
            <a:r>
              <a:rPr lang="ru-RU" sz="2000" dirty="0"/>
              <a:t>Средне = 1</a:t>
            </a:r>
            <a:r>
              <a:rPr lang="en" sz="2000" dirty="0"/>
              <a:t>x, </a:t>
            </a:r>
            <a:r>
              <a:rPr lang="ru-RU" sz="2000" dirty="0"/>
              <a:t>Слабо = 0,5</a:t>
            </a:r>
            <a:r>
              <a:rPr lang="en" sz="2000" dirty="0"/>
              <a:t>x, </a:t>
            </a:r>
            <a:r>
              <a:rPr lang="ru-RU" sz="2000" dirty="0"/>
              <a:t>Минимально = 0,25</a:t>
            </a:r>
            <a:r>
              <a:rPr lang="en" sz="2000" dirty="0"/>
              <a:t>x.)</a:t>
            </a:r>
            <a:endParaRPr lang="ru-RU" sz="2000" dirty="0"/>
          </a:p>
          <a:p>
            <a:pPr marL="252000" indent="-252000"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Conﬁdence</a:t>
            </a:r>
            <a:r>
              <a:rPr lang="en" sz="2000" dirty="0"/>
              <a:t> — </a:t>
            </a:r>
            <a:r>
              <a:rPr lang="ru-RU" sz="2000" b="1" dirty="0"/>
              <a:t>уверенность в</a:t>
            </a:r>
            <a:r>
              <a:rPr lang="ru-RU" sz="2000" dirty="0"/>
              <a:t> вашей </a:t>
            </a:r>
            <a:r>
              <a:rPr lang="ru-RU" sz="2000" b="1" dirty="0"/>
              <a:t>оценке</a:t>
            </a:r>
            <a:r>
              <a:rPr lang="ru-RU" sz="2000" dirty="0"/>
              <a:t> охвата, влияния и трудозатрат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ru-RU" sz="2000" dirty="0"/>
              <a:t>насколько вы уверены в своей оценке? (Сильно = 100%, Средне = 80%, Слабо = 50%)</a:t>
            </a:r>
          </a:p>
          <a:p>
            <a:pPr marL="252000" indent="-252000">
              <a:buFont typeface="Arial" panose="020B0604020202020204" pitchFamily="34" charset="0"/>
              <a:buChar char="•"/>
              <a:tabLst>
                <a:tab pos="441325" algn="l"/>
              </a:tabLst>
            </a:pPr>
            <a:r>
              <a:rPr lang="en" sz="2000" b="1" dirty="0"/>
              <a:t>Effort</a:t>
            </a:r>
            <a:r>
              <a:rPr lang="en" sz="2000" dirty="0"/>
              <a:t> — </a:t>
            </a:r>
            <a:r>
              <a:rPr lang="ru-RU" sz="2000" b="1" dirty="0"/>
              <a:t>трудозатраты</a:t>
            </a:r>
            <a:r>
              <a:rPr lang="en-US" sz="2000" b="1" dirty="0"/>
              <a:t> / </a:t>
            </a:r>
            <a:r>
              <a:rPr lang="ru-RU" sz="2000" b="1" dirty="0"/>
              <a:t>усилия</a:t>
            </a:r>
            <a:r>
              <a:rPr lang="en-US" sz="2000" dirty="0"/>
              <a:t>; </a:t>
            </a:r>
            <a:r>
              <a:rPr lang="ru-RU" sz="2000" dirty="0"/>
              <a:t>сколько «человеко-месяцев» это займет?</a:t>
            </a:r>
            <a:endParaRPr sz="2000" dirty="0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D6F2F588-B189-F71E-2C2D-9C788DAC3138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223" y="373616"/>
            <a:ext cx="1631999" cy="1631999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F44F7BA-D0DB-5FCC-E48D-DCC3CD14C185}"/>
              </a:ext>
            </a:extLst>
          </p:cNvPr>
          <p:cNvCxnSpPr>
            <a:cxnSpLocks/>
          </p:cNvCxnSpPr>
          <p:nvPr/>
        </p:nvCxnSpPr>
        <p:spPr>
          <a:xfrm>
            <a:off x="2596031" y="4623384"/>
            <a:ext cx="398256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bject 3">
            <a:extLst>
              <a:ext uri="{FF2B5EF4-FFF2-40B4-BE49-F238E27FC236}">
                <a16:creationId xmlns:a16="http://schemas.microsoft.com/office/drawing/2014/main" id="{284AFEC7-8031-2F8A-4287-7151FE30E802}"/>
              </a:ext>
            </a:extLst>
          </p:cNvPr>
          <p:cNvSpPr txBox="1"/>
          <p:nvPr/>
        </p:nvSpPr>
        <p:spPr>
          <a:xfrm>
            <a:off x="767563" y="4173233"/>
            <a:ext cx="5595137" cy="112610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1922463">
              <a:lnSpc>
                <a:spcPct val="100000"/>
              </a:lnSpc>
            </a:pPr>
            <a:r>
              <a:rPr lang="en" b="1" spc="75" dirty="0">
                <a:solidFill>
                  <a:srgbClr val="0034EC"/>
                </a:solidFill>
                <a:latin typeface="Arial"/>
                <a:cs typeface="Arial"/>
              </a:rPr>
              <a:t>R</a:t>
            </a:r>
            <a:r>
              <a:rPr lang="en" spc="75" dirty="0">
                <a:latin typeface="Arial"/>
                <a:cs typeface="Arial"/>
              </a:rPr>
              <a:t>each</a:t>
            </a:r>
            <a:r>
              <a:rPr lang="en" spc="-5" dirty="0">
                <a:latin typeface="Arial"/>
                <a:cs typeface="Arial"/>
              </a:rPr>
              <a:t> </a:t>
            </a:r>
            <a:r>
              <a:rPr lang="en" dirty="0">
                <a:latin typeface="Arial"/>
                <a:cs typeface="Arial"/>
              </a:rPr>
              <a:t>x </a:t>
            </a:r>
            <a:r>
              <a:rPr lang="en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lang="en" spc="165" dirty="0">
                <a:latin typeface="Arial"/>
                <a:cs typeface="Arial"/>
              </a:rPr>
              <a:t>mpact</a:t>
            </a:r>
            <a:r>
              <a:rPr lang="en" dirty="0">
                <a:latin typeface="Arial"/>
                <a:cs typeface="Arial"/>
              </a:rPr>
              <a:t> x </a:t>
            </a:r>
            <a:r>
              <a:rPr lang="en" b="1" spc="12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lang="en" spc="125" dirty="0">
                <a:latin typeface="Arial"/>
                <a:cs typeface="Arial"/>
              </a:rPr>
              <a:t>onﬁdence</a:t>
            </a:r>
            <a:endParaRPr lang="en" sz="1600" dirty="0">
              <a:latin typeface="Arial"/>
              <a:cs typeface="Arial"/>
            </a:endParaRPr>
          </a:p>
          <a:p>
            <a:pPr marR="1059180">
              <a:lnSpc>
                <a:spcPct val="100000"/>
              </a:lnSpc>
              <a:spcBef>
                <a:spcPts val="204"/>
              </a:spcBef>
              <a:tabLst>
                <a:tab pos="1492885" algn="l"/>
              </a:tabLst>
            </a:pPr>
            <a:r>
              <a:rPr lang="en" b="1" dirty="0">
                <a:solidFill>
                  <a:srgbClr val="0034EC"/>
                </a:solidFill>
                <a:latin typeface="Arial"/>
                <a:cs typeface="Arial"/>
              </a:rPr>
              <a:t>RICE</a:t>
            </a:r>
            <a:r>
              <a:rPr lang="en" b="1" spc="1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pc="-10" dirty="0">
                <a:latin typeface="Arial"/>
                <a:cs typeface="Arial"/>
              </a:rPr>
              <a:t>SCORE</a:t>
            </a:r>
            <a:r>
              <a:rPr lang="en" dirty="0">
                <a:latin typeface="Arial"/>
                <a:cs typeface="Arial"/>
              </a:rPr>
              <a:t>	</a:t>
            </a:r>
            <a:r>
              <a:rPr lang="en" spc="-50" dirty="0">
                <a:latin typeface="Arial"/>
                <a:cs typeface="Arial"/>
              </a:rPr>
              <a:t>= </a:t>
            </a:r>
            <a:endParaRPr lang="en" dirty="0">
              <a:latin typeface="Arial"/>
              <a:cs typeface="Arial"/>
            </a:endParaRPr>
          </a:p>
          <a:p>
            <a:pPr marL="2714625">
              <a:lnSpc>
                <a:spcPct val="100000"/>
              </a:lnSpc>
              <a:spcBef>
                <a:spcPts val="15"/>
              </a:spcBef>
            </a:pPr>
            <a:r>
              <a:rPr lang="en" b="1" spc="9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lang="en" spc="90" dirty="0">
                <a:latin typeface="Arial"/>
                <a:cs typeface="Arial"/>
              </a:rPr>
              <a:t>ffort</a:t>
            </a:r>
            <a:endParaRPr lang="en" sz="1600" dirty="0">
              <a:latin typeface="Arial"/>
              <a:cs typeface="Arial"/>
            </a:endParaRPr>
          </a:p>
          <a:p>
            <a:pPr marL="8467" marR="554171">
              <a:lnSpc>
                <a:spcPct val="116100"/>
              </a:lnSpc>
            </a:pP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2749" y="4581929"/>
            <a:ext cx="1547424" cy="1547424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D62254D-49F3-421D-72EC-14283B4B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7063"/>
          </a:xfrm>
        </p:spPr>
        <p:txBody>
          <a:bodyPr/>
          <a:lstStyle/>
          <a:p>
            <a:r>
              <a:rPr lang="ru-RU" dirty="0"/>
              <a:t>Метод </a:t>
            </a:r>
            <a:r>
              <a:rPr lang="en" dirty="0"/>
              <a:t>ICE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F7E1F8A6-04B1-18F3-1814-62E3921D0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4120"/>
          </a:xfrm>
        </p:spPr>
        <p:txBody>
          <a:bodyPr>
            <a:normAutofit lnSpcReduction="10000"/>
          </a:bodyPr>
          <a:lstStyle/>
          <a:p>
            <a:pPr marL="0" marR="1537335" indent="0">
              <a:lnSpc>
                <a:spcPct val="101600"/>
              </a:lnSpc>
              <a:spcBef>
                <a:spcPts val="70"/>
              </a:spcBef>
              <a:buNone/>
            </a:pPr>
            <a:r>
              <a:rPr lang="ru-RU" dirty="0"/>
              <a:t>Метод определения приоритетов </a:t>
            </a:r>
            <a:r>
              <a:rPr lang="en" dirty="0"/>
              <a:t>ICE </a:t>
            </a:r>
            <a:r>
              <a:rPr lang="ru-RU" dirty="0"/>
              <a:t>был придуман Шоном Эллисом, который известен авторством термина </a:t>
            </a:r>
            <a:r>
              <a:rPr lang="en" dirty="0"/>
              <a:t>Growth Hacker.</a:t>
            </a:r>
          </a:p>
          <a:p>
            <a:pPr marL="252000" indent="-252000">
              <a:lnSpc>
                <a:spcPct val="100000"/>
              </a:lnSpc>
              <a:spcBef>
                <a:spcPts val="1689"/>
              </a:spcBef>
              <a:tabLst>
                <a:tab pos="440690" algn="l"/>
              </a:tabLst>
            </a:pPr>
            <a:r>
              <a:rPr lang="en" b="1" dirty="0"/>
              <a:t>Impact</a:t>
            </a:r>
            <a:r>
              <a:rPr lang="en" dirty="0"/>
              <a:t> — </a:t>
            </a:r>
            <a:r>
              <a:rPr lang="ru-RU" dirty="0"/>
              <a:t>влияние</a:t>
            </a:r>
          </a:p>
          <a:p>
            <a:pPr marL="252000" indent="-2520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lang="en" b="1" dirty="0"/>
              <a:t>Conﬁdence</a:t>
            </a:r>
            <a:r>
              <a:rPr lang="en" dirty="0"/>
              <a:t> — </a:t>
            </a:r>
            <a:r>
              <a:rPr lang="ru-RU" dirty="0"/>
              <a:t>уверенность в вашей оценке охвата, влияния и трудозатрат</a:t>
            </a:r>
          </a:p>
          <a:p>
            <a:pPr marL="252000" indent="-2520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r>
              <a:rPr lang="en" b="1" dirty="0"/>
              <a:t>Ease</a:t>
            </a:r>
            <a:r>
              <a:rPr lang="en" dirty="0"/>
              <a:t> — </a:t>
            </a:r>
            <a:r>
              <a:rPr lang="ru-RU" dirty="0"/>
              <a:t>легкость реализации</a:t>
            </a: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40690" algn="l"/>
              </a:tabLst>
            </a:pPr>
            <a:endParaRPr lang="ru-RU" spc="12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254"/>
              </a:spcBef>
              <a:buNone/>
              <a:tabLst>
                <a:tab pos="440690" algn="l"/>
              </a:tabLst>
            </a:pPr>
            <a:r>
              <a:rPr lang="en" sz="2800" b="1" dirty="0">
                <a:solidFill>
                  <a:srgbClr val="0034EC"/>
                </a:solidFill>
                <a:latin typeface="Arial"/>
                <a:cs typeface="Arial"/>
              </a:rPr>
              <a:t>ICE</a:t>
            </a:r>
            <a:r>
              <a:rPr lang="en" sz="2800" b="1" spc="7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spc="-10" dirty="0">
                <a:latin typeface="Arial"/>
                <a:cs typeface="Arial"/>
              </a:rPr>
              <a:t>SCORE</a:t>
            </a:r>
            <a:r>
              <a:rPr lang="ru-RU" sz="2800" spc="-10" dirty="0">
                <a:latin typeface="Arial"/>
                <a:cs typeface="Arial"/>
              </a:rPr>
              <a:t> </a:t>
            </a:r>
            <a:r>
              <a:rPr lang="en" sz="2800" spc="-50" dirty="0">
                <a:latin typeface="Arial"/>
                <a:cs typeface="Arial"/>
              </a:rPr>
              <a:t>=</a:t>
            </a:r>
            <a:r>
              <a:rPr lang="ru-RU" spc="-50" dirty="0">
                <a:latin typeface="Arial"/>
                <a:cs typeface="Arial"/>
              </a:rPr>
              <a:t> </a:t>
            </a:r>
            <a:r>
              <a:rPr lang="en" sz="2800" b="1" spc="165" dirty="0">
                <a:solidFill>
                  <a:srgbClr val="0034EC"/>
                </a:solidFill>
                <a:latin typeface="Arial"/>
                <a:cs typeface="Arial"/>
              </a:rPr>
              <a:t>I</a:t>
            </a:r>
            <a:r>
              <a:rPr lang="en" sz="2800" spc="165" dirty="0">
                <a:latin typeface="Arial"/>
                <a:cs typeface="Arial"/>
              </a:rPr>
              <a:t>mpact</a:t>
            </a:r>
            <a:r>
              <a:rPr lang="en" sz="2800" spc="-5" dirty="0">
                <a:latin typeface="Arial"/>
                <a:cs typeface="Arial"/>
              </a:rPr>
              <a:t> </a:t>
            </a:r>
            <a:r>
              <a:rPr lang="en" sz="2800" dirty="0">
                <a:latin typeface="Arial"/>
                <a:cs typeface="Arial"/>
              </a:rPr>
              <a:t>x </a:t>
            </a:r>
            <a:r>
              <a:rPr lang="en" sz="2800" b="1" spc="135" dirty="0">
                <a:solidFill>
                  <a:srgbClr val="0034EC"/>
                </a:solidFill>
                <a:latin typeface="Arial"/>
                <a:cs typeface="Arial"/>
              </a:rPr>
              <a:t>C</a:t>
            </a:r>
            <a:r>
              <a:rPr lang="en" sz="2800" spc="135" dirty="0">
                <a:latin typeface="Arial"/>
                <a:cs typeface="Arial"/>
              </a:rPr>
              <a:t>onﬁdence</a:t>
            </a:r>
            <a:r>
              <a:rPr lang="en" sz="2800" dirty="0">
                <a:latin typeface="Arial"/>
                <a:cs typeface="Arial"/>
              </a:rPr>
              <a:t> x</a:t>
            </a:r>
            <a:r>
              <a:rPr lang="en" sz="2800" spc="-5" dirty="0">
                <a:latin typeface="Arial"/>
                <a:cs typeface="Arial"/>
              </a:rPr>
              <a:t> </a:t>
            </a:r>
            <a:r>
              <a:rPr lang="en" sz="2800" b="1" spc="-20" dirty="0">
                <a:solidFill>
                  <a:srgbClr val="0034EC"/>
                </a:solidFill>
                <a:latin typeface="Arial"/>
                <a:cs typeface="Arial"/>
              </a:rPr>
              <a:t>E</a:t>
            </a:r>
            <a:r>
              <a:rPr lang="en" sz="2800" spc="-20" dirty="0">
                <a:latin typeface="Arial"/>
                <a:cs typeface="Arial"/>
              </a:rPr>
              <a:t>ase</a:t>
            </a:r>
            <a:endParaRPr lang="en"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4400" dirty="0"/>
              <a:t>Собственная формула</a:t>
            </a:r>
            <a:endParaRPr lang="ru-RU" sz="4800" dirty="0">
              <a:latin typeface="Arial"/>
              <a:cs typeface="Arial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03E53FD-2F51-B81D-9A7D-D0E91B739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853"/>
            <a:ext cx="7211291" cy="1768913"/>
          </a:xfrm>
        </p:spPr>
        <p:txBody>
          <a:bodyPr/>
          <a:lstStyle/>
          <a:p>
            <a:pPr marL="4242435">
              <a:lnSpc>
                <a:spcPct val="100000"/>
              </a:lnSpc>
              <a:spcBef>
                <a:spcPts val="2450"/>
              </a:spcBef>
            </a:pP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X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-US" sz="2800" b="1" spc="180" dirty="0">
                <a:solidFill>
                  <a:srgbClr val="0034EC"/>
                </a:solidFill>
                <a:latin typeface="Arial"/>
                <a:cs typeface="Arial"/>
              </a:rPr>
              <a:t>Y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ru-RU" sz="2800" b="1" spc="165" dirty="0">
                <a:solidFill>
                  <a:srgbClr val="0034EC"/>
                </a:solidFill>
                <a:latin typeface="Arial"/>
                <a:cs typeface="Arial"/>
              </a:rPr>
              <a:t>Z</a:t>
            </a:r>
            <a:r>
              <a:rPr lang="en" sz="2800" b="1" spc="4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70" dirty="0">
                <a:solidFill>
                  <a:srgbClr val="0034EC"/>
                </a:solidFill>
                <a:latin typeface="Arial"/>
                <a:cs typeface="Arial"/>
              </a:rPr>
              <a:t>+</a:t>
            </a:r>
            <a:r>
              <a:rPr lang="en"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en" sz="2800" b="1" spc="-25" dirty="0">
                <a:solidFill>
                  <a:srgbClr val="0034EC"/>
                </a:solidFill>
                <a:latin typeface="Arial"/>
                <a:cs typeface="Arial"/>
              </a:rPr>
              <a:t>...</a:t>
            </a:r>
            <a:endParaRPr lang="en" sz="2800" dirty="0">
              <a:latin typeface="Arial"/>
              <a:cs typeface="Arial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9650" y="2380816"/>
            <a:ext cx="4581682" cy="4477183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330" y="394992"/>
            <a:ext cx="70104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5664">
              <a:lnSpc>
                <a:spcPct val="100000"/>
              </a:lnSpc>
              <a:spcBef>
                <a:spcPts val="67"/>
              </a:spcBef>
            </a:pPr>
            <a:r>
              <a:rPr dirty="0"/>
              <a:t>Иерархия 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1706" y="2168432"/>
            <a:ext cx="11128587" cy="4340860"/>
            <a:chOff x="797737" y="3342938"/>
            <a:chExt cx="16692880" cy="65112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737" y="3774312"/>
              <a:ext cx="16692575" cy="6079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3941000"/>
              <a:ext cx="16092499" cy="54794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45399" y="3511273"/>
              <a:ext cx="0" cy="3475990"/>
            </a:xfrm>
            <a:custGeom>
              <a:avLst/>
              <a:gdLst/>
              <a:ahLst/>
              <a:cxnLst/>
              <a:rect l="l" t="t" r="r" b="b"/>
              <a:pathLst>
                <a:path h="3475990">
                  <a:moveTo>
                    <a:pt x="0" y="0"/>
                  </a:moveTo>
                  <a:lnTo>
                    <a:pt x="0" y="3475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675" y="3366875"/>
              <a:ext cx="163448" cy="163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503" y="6925306"/>
              <a:ext cx="123792" cy="1558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26250" y="3511273"/>
              <a:ext cx="0" cy="2120265"/>
            </a:xfrm>
            <a:custGeom>
              <a:avLst/>
              <a:gdLst/>
              <a:ahLst/>
              <a:cxnLst/>
              <a:rect l="l" t="t" r="r" b="b"/>
              <a:pathLst>
                <a:path h="2120265">
                  <a:moveTo>
                    <a:pt x="0" y="0"/>
                  </a:moveTo>
                  <a:lnTo>
                    <a:pt x="0" y="21199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525" y="3366875"/>
              <a:ext cx="163448" cy="163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353" y="5569306"/>
              <a:ext cx="123793" cy="1558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99225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7500" y="3366875"/>
              <a:ext cx="163448" cy="1634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7328" y="4072906"/>
              <a:ext cx="123793" cy="1558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334699" y="3511273"/>
              <a:ext cx="0" cy="623570"/>
            </a:xfrm>
            <a:custGeom>
              <a:avLst/>
              <a:gdLst/>
              <a:ahLst/>
              <a:cxnLst/>
              <a:rect l="l" t="t" r="r" b="b"/>
              <a:pathLst>
                <a:path h="623570">
                  <a:moveTo>
                    <a:pt x="0" y="0"/>
                  </a:moveTo>
                  <a:lnTo>
                    <a:pt x="0" y="62352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2976" y="3366875"/>
              <a:ext cx="163448" cy="1634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72802" y="4072906"/>
              <a:ext cx="123793" cy="155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632730" y="346898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0" y="0"/>
                  </a:moveTo>
                  <a:lnTo>
                    <a:pt x="456566" y="456565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6688" y="3342938"/>
              <a:ext cx="163449" cy="1634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09652" y="3845902"/>
              <a:ext cx="151637" cy="1516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785491" y="3472387"/>
              <a:ext cx="554990" cy="594360"/>
            </a:xfrm>
            <a:custGeom>
              <a:avLst/>
              <a:gdLst/>
              <a:ahLst/>
              <a:cxnLst/>
              <a:rect l="l" t="t" r="r" b="b"/>
              <a:pathLst>
                <a:path w="554990" h="594360">
                  <a:moveTo>
                    <a:pt x="554777" y="0"/>
                  </a:moveTo>
                  <a:lnTo>
                    <a:pt x="0" y="593779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01368" y="3344902"/>
              <a:ext cx="163376" cy="1633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5325" y="3986557"/>
              <a:ext cx="149774" cy="15336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932731" y="1852106"/>
            <a:ext cx="86190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3" dirty="0">
                <a:solidFill>
                  <a:srgbClr val="1155CC"/>
                </a:solidFill>
                <a:latin typeface="Arial"/>
                <a:cs typeface="Arial"/>
              </a:rPr>
              <a:t>Global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56084" y="1852106"/>
            <a:ext cx="98975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67" dirty="0">
                <a:solidFill>
                  <a:srgbClr val="1155CC"/>
                </a:solidFill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86226" y="1852106"/>
            <a:ext cx="49318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-370" dirty="0">
                <a:solidFill>
                  <a:srgbClr val="1155CC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4729" y="1852106"/>
            <a:ext cx="54356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50" dirty="0">
                <a:solidFill>
                  <a:srgbClr val="1155CC"/>
                </a:solidFill>
                <a:latin typeface="Arial"/>
                <a:cs typeface="Arial"/>
              </a:rPr>
              <a:t>lvl</a:t>
            </a:r>
            <a:r>
              <a:rPr sz="2000" b="1" spc="13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2000" b="1" spc="33" dirty="0">
                <a:solidFill>
                  <a:srgbClr val="1155CC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88944" y="1852106"/>
            <a:ext cx="7408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27" dirty="0">
                <a:solidFill>
                  <a:srgbClr val="1155CC"/>
                </a:solidFill>
                <a:latin typeface="Arial"/>
                <a:cs typeface="Arial"/>
              </a:rPr>
              <a:t>other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9053F-EB7B-78BE-DE05-F7403ED0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41" y="197857"/>
            <a:ext cx="10515600" cy="794602"/>
          </a:xfrm>
        </p:spPr>
        <p:txBody>
          <a:bodyPr/>
          <a:lstStyle/>
          <a:p>
            <a:r>
              <a:rPr lang="ru-RU" dirty="0"/>
              <a:t>Навыки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08D2E-A142-B85F-FD66-401AE439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47" y="992460"/>
            <a:ext cx="5319132" cy="5667684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</a:pPr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продукта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Стратегия и изучение рынка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 Development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Приорит</a:t>
            </a:r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зация задач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UI/UX</a:t>
            </a:r>
            <a:endParaRPr lang="ru-RU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Техники быстрой проверки гипотез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Создание требований и</a:t>
            </a: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описание фичей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Продуктовая аналитика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Монетизация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Моделирование экономики продукта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и оптимизация воронки</a:t>
            </a:r>
            <a:endParaRPr lang="en-US" sz="1800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Первая сессия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Конвер</a:t>
            </a:r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сия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в 1ю и 2ю покупки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Сегментация аудитории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Каналы возврата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Уменьшение оттока</a:t>
            </a:r>
            <a:endParaRPr lang="en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Ценообразование</a:t>
            </a:r>
            <a:endParaRPr lang="e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 монетизации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Понимание точек роста компании</a:t>
            </a:r>
            <a:endParaRPr lang="ru-RU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FC812D8-20ED-E43D-E79C-E56DD9708C39}"/>
              </a:ext>
            </a:extLst>
          </p:cNvPr>
          <p:cNvSpPr txBox="1">
            <a:spLocks/>
          </p:cNvSpPr>
          <p:nvPr/>
        </p:nvSpPr>
        <p:spPr>
          <a:xfrm>
            <a:off x="5956609" y="992459"/>
            <a:ext cx="5811644" cy="55004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Процессы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Общение со стейкхолдерами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Донесение целей и вижена до команды, лидерство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скорости работы команды – </a:t>
            </a:r>
            <a:r>
              <a:rPr lang="en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Agile</a:t>
            </a:r>
            <a:endParaRPr lang="ru-RU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Планирование работы команды, оценка сроков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партнёрами</a:t>
            </a:r>
          </a:p>
          <a:p>
            <a:pPr algn="l" rtl="0"/>
            <a:r>
              <a:rPr lang="ru-RU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Полезное, но не обязательное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Бюджетирование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Закупка траффика, рекламные сетки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в сторах (</a:t>
            </a:r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AppStore, Google Play</a:t>
            </a: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продажниками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Биллинг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Развитие на зарубежных рынках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Запуск мобильного продукта, понимание особенностей мобильных платформ</a:t>
            </a:r>
            <a:endParaRPr lang="ru-RU" dirty="0">
              <a:solidFill>
                <a:srgbClr val="777777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2136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6517" y="365512"/>
            <a:ext cx="10028884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Приоритизация фич на основе метрик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0198" y="1618593"/>
            <a:ext cx="12038320" cy="4219498"/>
            <a:chOff x="854887" y="2632812"/>
            <a:chExt cx="16578580" cy="58108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887" y="2632812"/>
              <a:ext cx="16578274" cy="58103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04249"/>
              <a:ext cx="16092498" cy="5324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4801" y="477533"/>
            <a:ext cx="2932399" cy="8821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653547"/>
            <a:ext cx="589893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Подход</a:t>
            </a:r>
            <a:r>
              <a:rPr dirty="0"/>
              <a:t> Amazon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848F6ED-B229-2E2A-AB11-2B2CB33E3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013" y="1655574"/>
            <a:ext cx="6795655" cy="4667250"/>
          </a:xfrm>
        </p:spPr>
        <p:txBody>
          <a:bodyPr>
            <a:normAutofit fontScale="92500"/>
          </a:bodyPr>
          <a:lstStyle/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Приоритезировать метрики, а не проекты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Выбрать 3 метрики и упорядочить их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К каждой из метрик придумать проекты, в идеале с соотношением 80/20 (</a:t>
            </a:r>
            <a:r>
              <a:rPr lang="en" dirty="0"/>
              <a:t>effort/impact)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Оценить </a:t>
            </a:r>
            <a:r>
              <a:rPr lang="en" dirty="0"/>
              <a:t>Impact </a:t>
            </a:r>
            <a:r>
              <a:rPr lang="ru-RU" dirty="0"/>
              <a:t>по каждому проекту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Оценить </a:t>
            </a:r>
            <a:r>
              <a:rPr lang="en" dirty="0"/>
              <a:t>Effort </a:t>
            </a:r>
            <a:r>
              <a:rPr lang="ru-RU" dirty="0"/>
              <a:t>по каждому проекту</a:t>
            </a:r>
          </a:p>
          <a:p>
            <a:pPr marL="360000" indent="-360000">
              <a:lnSpc>
                <a:spcPct val="110000"/>
              </a:lnSpc>
              <a:tabLst>
                <a:tab pos="499135" algn="l"/>
              </a:tabLst>
            </a:pPr>
            <a:r>
              <a:rPr lang="ru-RU" dirty="0"/>
              <a:t>Сделать приоритезацию проектов уже внутри каждой из метрик</a:t>
            </a:r>
          </a:p>
          <a:p>
            <a:pPr marL="0" indent="0">
              <a:lnSpc>
                <a:spcPct val="110000"/>
              </a:lnSpc>
              <a:buNone/>
            </a:pPr>
            <a:endParaRPr lang="ru-RU" dirty="0"/>
          </a:p>
        </p:txBody>
      </p:sp>
      <p:pic>
        <p:nvPicPr>
          <p:cNvPr id="6" name="Рисунок 5">
            <a:hlinkClick r:id="rId3"/>
            <a:extLst>
              <a:ext uri="{FF2B5EF4-FFF2-40B4-BE49-F238E27FC236}">
                <a16:creationId xmlns:a16="http://schemas.microsoft.com/office/drawing/2014/main" id="{08A1BC52-F129-7F1C-1580-6D4208148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403" y="3111505"/>
            <a:ext cx="4415597" cy="2962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D3A71-3CB9-ADE5-53CE-63BA3B846494}"/>
              </a:ext>
            </a:extLst>
          </p:cNvPr>
          <p:cNvSpPr txBox="1"/>
          <p:nvPr/>
        </p:nvSpPr>
        <p:spPr>
          <a:xfrm>
            <a:off x="8119068" y="6169688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3"/>
              </a:rPr>
              <a:t>https://</a:t>
            </a:r>
            <a:r>
              <a:rPr lang="en" dirty="0" err="1">
                <a:hlinkClick r:id="rId3"/>
              </a:rPr>
              <a:t>clck.ru</a:t>
            </a:r>
            <a:r>
              <a:rPr lang="en" dirty="0">
                <a:hlinkClick r:id="rId3"/>
              </a:rPr>
              <a:t>/33kp3k</a:t>
            </a:r>
            <a:endParaRPr lang="ru-RU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25821" y="58910"/>
            <a:ext cx="11460894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sz="4000" dirty="0"/>
              <a:t>Рассчитываем </a:t>
            </a:r>
            <a:r>
              <a:rPr lang="en-US" sz="4000" dirty="0"/>
              <a:t>ROI (</a:t>
            </a:r>
            <a:r>
              <a:rPr lang="ru-RU" sz="4000" dirty="0"/>
              <a:t>вероятностные сценарии</a:t>
            </a:r>
            <a:r>
              <a:rPr lang="en-US" sz="4000" dirty="0"/>
              <a:t>)</a:t>
            </a:r>
            <a:endParaRPr sz="4000" dirty="0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B5643E71-F0AA-9C5F-9524-040151A13CE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5605" y="684000"/>
            <a:ext cx="8861110" cy="6174000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723581A4-4E75-2C5A-9801-532B67F04C37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290" y="1168151"/>
            <a:ext cx="2839365" cy="7382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6F1D92-192E-EE6D-A035-D9B7734FCCDA}"/>
              </a:ext>
            </a:extLst>
          </p:cNvPr>
          <p:cNvSpPr txBox="1"/>
          <p:nvPr/>
        </p:nvSpPr>
        <p:spPr>
          <a:xfrm>
            <a:off x="325821" y="956441"/>
            <a:ext cx="23963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Рассчитываем в какие именно фичи </a:t>
            </a:r>
            <a:r>
              <a:rPr lang="ru-RU" sz="2000" b="1" dirty="0"/>
              <a:t>выгоднее</a:t>
            </a:r>
            <a:r>
              <a:rPr lang="ru-RU" sz="2000" dirty="0"/>
              <a:t> вложиться — какие фичи принесут наибольший возврат инвестиций по сравнению с затратами средств на разработку и поддержку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8077"/>
            <a:ext cx="1051560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Алгоритм приоритизации фичей / гипотез</a:t>
            </a:r>
            <a:endParaRPr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DBDC6F-EAF2-9536-132D-6A9F435F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524000"/>
            <a:ext cx="5803900" cy="5112327"/>
          </a:xfrm>
        </p:spPr>
        <p:txBody>
          <a:bodyPr>
            <a:noAutofit/>
          </a:bodyPr>
          <a:lstStyle/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Выбираем ТОП 3 ключевые метрики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Собираем гипотезы для их оценки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Если рынок Новый, то используем качественные методы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Делаем быструю оценку и отбрасываем «слабых» кандидатов</a:t>
            </a:r>
          </a:p>
          <a:p>
            <a:pPr marL="351367" indent="-342900">
              <a:lnSpc>
                <a:spcPct val="100000"/>
              </a:lnSpc>
              <a:spcBef>
                <a:spcPts val="1267"/>
              </a:spcBef>
              <a:buFont typeface="Arial" panose="020B0604020202020204" pitchFamily="34" charset="0"/>
              <a:buChar char="•"/>
              <a:tabLst>
                <a:tab pos="414464" algn="l"/>
              </a:tabLst>
            </a:pPr>
            <a:r>
              <a:rPr lang="ru-RU" sz="2600" dirty="0"/>
              <a:t>Делаем детальную оценку оставшихся кандидатов (например, по </a:t>
            </a:r>
            <a:r>
              <a:rPr lang="en" sz="2600" dirty="0"/>
              <a:t>ROI)</a:t>
            </a:r>
          </a:p>
          <a:p>
            <a:pPr>
              <a:lnSpc>
                <a:spcPct val="100000"/>
              </a:lnSpc>
            </a:pPr>
            <a:endParaRPr lang="ru-RU" sz="2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850E89-685A-6CAD-100A-8E65E7AE7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1619250"/>
            <a:ext cx="554990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1BC7D-13B0-1D79-DDC6-65CDBF9C8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F027906-11F3-27C7-1C4A-7BB4A5A5C6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329" y="199826"/>
            <a:ext cx="8836409" cy="136276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46992">
              <a:lnSpc>
                <a:spcPct val="100000"/>
              </a:lnSpc>
              <a:spcBef>
                <a:spcPts val="67"/>
              </a:spcBef>
            </a:pPr>
            <a:r>
              <a:rPr lang="ru-RU" dirty="0"/>
              <a:t>На выходе:</a:t>
            </a:r>
            <a:br>
              <a:rPr lang="ru-RU" dirty="0"/>
            </a:br>
            <a:r>
              <a:rPr lang="ru-RU" dirty="0"/>
              <a:t>План</a:t>
            </a:r>
            <a:r>
              <a:rPr dirty="0"/>
              <a:t> </a:t>
            </a:r>
            <a:r>
              <a:rPr lang="ru-RU" dirty="0"/>
              <a:t>разработки / ввода фичей</a:t>
            </a:r>
            <a:endParaRPr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D2B1DAD-BDA7-2484-497C-FD2A0C7CB61F}"/>
              </a:ext>
            </a:extLst>
          </p:cNvPr>
          <p:cNvGrpSpPr/>
          <p:nvPr/>
        </p:nvGrpSpPr>
        <p:grpSpPr>
          <a:xfrm>
            <a:off x="-28440" y="1674951"/>
            <a:ext cx="12243740" cy="4602145"/>
            <a:chOff x="754875" y="2588449"/>
            <a:chExt cx="16736694" cy="629094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BBD9DF7-11D6-B450-D56C-9F4E5E8AD0D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875" y="2588449"/>
              <a:ext cx="16736599" cy="6290394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37740E59-D801-A44C-8EC5-9957FC83DA7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75" y="2712274"/>
              <a:ext cx="16050798" cy="5604593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53DF149A-BA97-0BA7-3AD7-F81D3EA52737}"/>
              </a:ext>
            </a:extLst>
          </p:cNvPr>
          <p:cNvSpPr txBox="1"/>
          <p:nvPr/>
        </p:nvSpPr>
        <p:spPr>
          <a:xfrm>
            <a:off x="4920534" y="1931571"/>
            <a:ext cx="1184063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0175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Метрика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8E0FED1-2BD0-14C4-F45B-B0B54765BE70}"/>
              </a:ext>
            </a:extLst>
          </p:cNvPr>
          <p:cNvSpPr txBox="1"/>
          <p:nvPr/>
        </p:nvSpPr>
        <p:spPr>
          <a:xfrm>
            <a:off x="1621579" y="1952541"/>
            <a:ext cx="1065107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13036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Проект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9CC4B7A-FD4D-178B-0949-E78CF4FFB432}"/>
              </a:ext>
            </a:extLst>
          </p:cNvPr>
          <p:cNvSpPr txBox="1"/>
          <p:nvPr/>
        </p:nvSpPr>
        <p:spPr>
          <a:xfrm>
            <a:off x="7114272" y="1942082"/>
            <a:ext cx="1497330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91445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Платформа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5F2854D-A9B7-9019-C704-C1ABFA16C134}"/>
              </a:ext>
            </a:extLst>
          </p:cNvPr>
          <p:cNvSpPr txBox="1"/>
          <p:nvPr/>
        </p:nvSpPr>
        <p:spPr>
          <a:xfrm>
            <a:off x="9098636" y="1931573"/>
            <a:ext cx="1065107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65108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Статус</a:t>
            </a:r>
            <a:endParaRPr sz="1733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E55B2F7-AE21-B908-DBA7-98635E879A30}"/>
              </a:ext>
            </a:extLst>
          </p:cNvPr>
          <p:cNvSpPr txBox="1"/>
          <p:nvPr/>
        </p:nvSpPr>
        <p:spPr>
          <a:xfrm>
            <a:off x="10681258" y="1918631"/>
            <a:ext cx="1283123" cy="356508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48260" rIns="0" bIns="0" rtlCol="0">
            <a:spAutoFit/>
          </a:bodyPr>
          <a:lstStyle/>
          <a:p>
            <a:pPr marL="86788">
              <a:spcBef>
                <a:spcPts val="380"/>
              </a:spcBef>
            </a:pPr>
            <a:r>
              <a:rPr sz="2000" dirty="0">
                <a:solidFill>
                  <a:schemeClr val="bg1"/>
                </a:solidFill>
              </a:rPr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25803203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62582C9-2C77-E6BC-DDB2-BE1EB930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83" y="250413"/>
            <a:ext cx="10515600" cy="988957"/>
          </a:xfrm>
        </p:spPr>
        <p:txBody>
          <a:bodyPr/>
          <a:lstStyle/>
          <a:p>
            <a:r>
              <a:rPr lang="en-US" dirty="0"/>
              <a:t>Customer Journey Map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27F76B8-8EE5-1B0D-826C-AB9B26331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767" y="1239370"/>
            <a:ext cx="10385316" cy="1293623"/>
          </a:xfrm>
        </p:spPr>
        <p:txBody>
          <a:bodyPr/>
          <a:lstStyle/>
          <a:p>
            <a:r>
              <a:rPr lang="ru-RU" dirty="0"/>
              <a:t>Карта </a:t>
            </a:r>
            <a:r>
              <a:rPr lang="en-US" dirty="0"/>
              <a:t>«</a:t>
            </a:r>
            <a:r>
              <a:rPr lang="ru-RU" dirty="0"/>
              <a:t>путешествия</a:t>
            </a:r>
            <a:r>
              <a:rPr lang="en-US" dirty="0"/>
              <a:t>»</a:t>
            </a:r>
            <a:r>
              <a:rPr lang="ru-RU" dirty="0"/>
              <a:t> пути пользователя</a:t>
            </a:r>
            <a:r>
              <a:rPr lang="en-US" dirty="0"/>
              <a:t> </a:t>
            </a:r>
            <a:r>
              <a:rPr lang="ru-RU" dirty="0"/>
              <a:t>в процессе использования вашего продукта / получения услуги.</a:t>
            </a:r>
          </a:p>
          <a:p>
            <a:r>
              <a:rPr lang="ru-RU" dirty="0"/>
              <a:t>Часто путь этот не весёлый…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55BBC7-434B-2E3A-EA32-45FB95871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76" b="11408"/>
          <a:stretch/>
        </p:blipFill>
        <p:spPr>
          <a:xfrm>
            <a:off x="747767" y="2532993"/>
            <a:ext cx="9841249" cy="396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675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30F99-B674-D24A-864A-1F2863E07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7326"/>
          </a:xfrm>
        </p:spPr>
        <p:txBody>
          <a:bodyPr/>
          <a:lstStyle/>
          <a:p>
            <a:r>
              <a:rPr lang="en-US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DCA8F7-4E71-F147-89DE-A1EFE2A0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455"/>
            <a:ext cx="10515600" cy="54311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В основе — различные продуктовые</a:t>
            </a:r>
            <a:br>
              <a:rPr lang="ru-RU" sz="2400" dirty="0"/>
            </a:br>
            <a:r>
              <a:rPr lang="ru-RU" sz="2400" dirty="0"/>
              <a:t>исследования (качественные, количественные)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CJM (Customer Journey Map) — </a:t>
            </a:r>
            <a:r>
              <a:rPr lang="ru-RU" sz="2400" dirty="0"/>
              <a:t>это </a:t>
            </a:r>
            <a:r>
              <a:rPr lang="ru-RU" sz="2400" b="1" dirty="0"/>
              <a:t>визуализация всех точек контакта клиента с компанией</a:t>
            </a:r>
            <a:r>
              <a:rPr lang="ru-RU" sz="2400" dirty="0"/>
              <a:t>, с момента возникновения у него потребности и поиска ее решения вплоть до покупки и становления постоянным покупателем…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400" dirty="0"/>
              <a:t>отражает процесс, через который проходит клиент для достижения своей цели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400" dirty="0"/>
              <a:t>какие существуют точки контакта с клиентом и почему они работают/не работают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400" dirty="0"/>
              <a:t>поможет решить большую часть проблем, с которыми сталкиваются пользователи вашего продукта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400" dirty="0"/>
              <a:t>помогает увидеть слабые места, найти пути их решения, внедрить полученные результаты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EA71F-B734-09E9-D657-F32EF7F40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76" b="11408"/>
          <a:stretch/>
        </p:blipFill>
        <p:spPr>
          <a:xfrm>
            <a:off x="7159551" y="-1"/>
            <a:ext cx="5032449" cy="20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094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01A49-D9AC-804D-87E1-CAF497B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US" dirty="0"/>
              <a:t>Customer </a:t>
            </a:r>
            <a:r>
              <a:rPr lang="ru-RU" dirty="0"/>
              <a:t>J</a:t>
            </a:r>
            <a:r>
              <a:rPr lang="en-US" dirty="0"/>
              <a:t>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21F6E-AD05-8546-9F5C-917D38F3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390"/>
            <a:ext cx="10515600" cy="521048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400" b="1" dirty="0"/>
              <a:t>Customer Journey Map </a:t>
            </a:r>
            <a:r>
              <a:rPr lang="en" sz="2400" dirty="0"/>
              <a:t>—</a:t>
            </a:r>
            <a:r>
              <a:rPr lang="en" sz="2400" b="1" dirty="0"/>
              <a:t> </a:t>
            </a:r>
            <a:r>
              <a:rPr lang="ru-RU" sz="2400" dirty="0"/>
              <a:t>это методология, которая помогает понять тот </a:t>
            </a:r>
            <a:r>
              <a:rPr lang="ru-RU" sz="2400" b="1" dirty="0"/>
              <a:t>путь, который проходит пользователь, взаимодействуя с вашим продуктом</a:t>
            </a:r>
            <a:r>
              <a:rPr lang="ru-RU" sz="2400" dirty="0"/>
              <a:t>: что ему нравится, что его раздражает и что может помочь ему. Благодаря </a:t>
            </a:r>
            <a:r>
              <a:rPr lang="en" sz="2400" dirty="0"/>
              <a:t>CJM </a:t>
            </a:r>
            <a:r>
              <a:rPr lang="ru-RU" sz="2400" b="1" dirty="0"/>
              <a:t>вы можете придумать новые идеи для развития продукта</a:t>
            </a:r>
            <a:r>
              <a:rPr lang="ru-RU" sz="2400" dirty="0"/>
              <a:t> и в разы </a:t>
            </a:r>
            <a:r>
              <a:rPr lang="ru-RU" sz="2400" b="1" dirty="0"/>
              <a:t>улучшить удовлетворенность пользователей</a:t>
            </a:r>
            <a:r>
              <a:rPr lang="ru-RU" sz="2400" dirty="0"/>
              <a:t>.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В случае запуска нового продукта — воспользовавшись этой методологией, вы сумеете </a:t>
            </a:r>
            <a:r>
              <a:rPr lang="ru-RU" sz="2400" b="1" dirty="0"/>
              <a:t>предусмотреть проблемные области</a:t>
            </a:r>
            <a:r>
              <a:rPr lang="ru-RU" sz="2400" dirty="0"/>
              <a:t> и заранее «</a:t>
            </a:r>
            <a:r>
              <a:rPr lang="ru-RU" sz="2400" b="1" dirty="0"/>
              <a:t>подстелить соломку</a:t>
            </a:r>
            <a:r>
              <a:rPr lang="ru-RU" sz="2400" dirty="0"/>
              <a:t>», чтобы не ошибиться.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Исследуем: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Свой продукт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Продукты конкурентов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Как пользователь сейчас решает проблему</a:t>
            </a:r>
          </a:p>
        </p:txBody>
      </p:sp>
    </p:spTree>
    <p:extLst>
      <p:ext uri="{BB962C8B-B14F-4D97-AF65-F5344CB8AC3E}">
        <p14:creationId xmlns:p14="http://schemas.microsoft.com/office/powerpoint/2010/main" val="42735803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418AE-B38F-BB41-BCC8-B1022C7D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0" y="254933"/>
            <a:ext cx="9980341" cy="560426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</a:t>
            </a:r>
            <a:r>
              <a:rPr lang="en-US" dirty="0">
                <a:hlinkClick r:id="rId2"/>
              </a:rPr>
              <a:t>S7</a:t>
            </a:r>
            <a:r>
              <a:rPr lang="ru-RU" dirty="0"/>
              <a:t> от Станислав Хрусталёв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D3A92E-2789-C740-8019-73BDE18622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28133"/>
            <a:ext cx="12192000" cy="59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639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E92A2-44F2-7F43-BF9C-44CBB6A7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504670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«Ашан-Авиапарк»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7D45AC-1EBF-D84F-8FB1-AF40281C9F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034"/>
            <a:ext cx="12192000" cy="62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58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5492</TotalTime>
  <Words>7405</Words>
  <Application>Microsoft Macintosh PowerPoint</Application>
  <PresentationFormat>Широкоэкранный</PresentationFormat>
  <Paragraphs>866</Paragraphs>
  <Slides>106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106</vt:i4>
      </vt:variant>
    </vt:vector>
  </HeadingPairs>
  <TitlesOfParts>
    <vt:vector size="117" baseType="lpstr">
      <vt:lpstr>Arial Unicode MS</vt:lpstr>
      <vt:lpstr>_museo</vt:lpstr>
      <vt:lpstr>Arial</vt:lpstr>
      <vt:lpstr>Arial</vt:lpstr>
      <vt:lpstr>Calibri</vt:lpstr>
      <vt:lpstr>Calibri Light</vt:lpstr>
      <vt:lpstr>Montserrat</vt:lpstr>
      <vt:lpstr>Montserrat ExtraBold</vt:lpstr>
      <vt:lpstr>Roboto</vt:lpstr>
      <vt:lpstr>Wingdings</vt:lpstr>
      <vt:lpstr>Тема Office</vt:lpstr>
      <vt:lpstr>Product management</vt:lpstr>
      <vt:lpstr>Презентация PowerPoint</vt:lpstr>
      <vt:lpstr>Проект vs Продукт</vt:lpstr>
      <vt:lpstr>Управление продуктом — это круто</vt:lpstr>
      <vt:lpstr>Об актуальности product management</vt:lpstr>
      <vt:lpstr>Почему продактом быть круто?</vt:lpstr>
      <vt:lpstr>Кто такой Product Manager</vt:lpstr>
      <vt:lpstr>За что отвечает продакт-менеджер?</vt:lpstr>
      <vt:lpstr>Навыки Product Manager</vt:lpstr>
      <vt:lpstr>Кто такой Product Manager?</vt:lpstr>
      <vt:lpstr>Умение говорить «Нет»</vt:lpstr>
      <vt:lpstr>«Обязательно нужно сделать»  ©</vt:lpstr>
      <vt:lpstr>Делать ли фичу?</vt:lpstr>
      <vt:lpstr>Product Vision — видение продукта</vt:lpstr>
      <vt:lpstr>Product vision Как сформировать видение продукта?</vt:lpstr>
      <vt:lpstr>Презентация PowerPoint</vt:lpstr>
      <vt:lpstr>Распространённые ошибки относительно видения продукта</vt:lpstr>
      <vt:lpstr>Продуктовые гипотезы</vt:lpstr>
      <vt:lpstr>Виды продуктовых гипотез</vt:lpstr>
      <vt:lpstr>Что нужно уметь продакту?</vt:lpstr>
      <vt:lpstr>Продуктовый подход</vt:lpstr>
      <vt:lpstr>Кейс 1: создаём интернет-магазин</vt:lpstr>
      <vt:lpstr>Кейс 2: создаём переговорную комнату</vt:lpstr>
      <vt:lpstr>Customer Development</vt:lpstr>
      <vt:lpstr>«Внутри здания ничего не происходит, так что выйди на улицу»</vt:lpstr>
      <vt:lpstr>Customer development</vt:lpstr>
      <vt:lpstr>Customer development</vt:lpstr>
      <vt:lpstr>CustDev: применение</vt:lpstr>
      <vt:lpstr>CustDev — просто и это важно</vt:lpstr>
      <vt:lpstr>Почему не проводят CustDev?</vt:lpstr>
      <vt:lpstr>Пример: Как делают CustDev в «ChatFuel»</vt:lpstr>
      <vt:lpstr>Виды исследований</vt:lpstr>
      <vt:lpstr>CustDev: Виды / способы проведения (качественных) исследований</vt:lpstr>
      <vt:lpstr>LeanStartup + CustDev</vt:lpstr>
      <vt:lpstr>CustDev: Все врут!</vt:lpstr>
      <vt:lpstr>CustDev: как задавать вопросы про будущее?</vt:lpstr>
      <vt:lpstr>CustDev: как найти пользователей? С кем общаться?</vt:lpstr>
      <vt:lpstr>Нюансы CustDev</vt:lpstr>
      <vt:lpstr>CustDev: Хорошие / плохие вопросы (1)</vt:lpstr>
      <vt:lpstr>CustDev: Хорошие / плохие вопросы (2)</vt:lpstr>
      <vt:lpstr>CustDev: Хорошие/плохие вопросы (3)</vt:lpstr>
      <vt:lpstr>CustDev: избегаем недостоверную информацию</vt:lpstr>
      <vt:lpstr>CustDev: избегаем недостоверную информацию</vt:lpstr>
      <vt:lpstr>CustDev: идеальное интервью</vt:lpstr>
      <vt:lpstr>CustDev: лайфаки и нюансы</vt:lpstr>
      <vt:lpstr>CustDev: лайфаки и нюансы</vt:lpstr>
      <vt:lpstr>CusDev: Где искать людей?</vt:lpstr>
      <vt:lpstr>Чеклист про качественные исследования</vt:lpstr>
      <vt:lpstr>Презентация PowerPoint</vt:lpstr>
      <vt:lpstr>Продуктовые метрики</vt:lpstr>
      <vt:lpstr>Примеры продуктовых метрик</vt:lpstr>
      <vt:lpstr>Хороший продукт</vt:lpstr>
      <vt:lpstr>Метрики и этап развития продукта</vt:lpstr>
      <vt:lpstr>Метрики и особенности продукта</vt:lpstr>
      <vt:lpstr>Иерархия метрик, North Star metric</vt:lpstr>
      <vt:lpstr>Примеры NSM</vt:lpstr>
      <vt:lpstr>4 измерения North Star метрики:</vt:lpstr>
      <vt:lpstr>Метрики продукта вложены в метрики компании</vt:lpstr>
      <vt:lpstr>Иерархия метрик на примере видеосервиса</vt:lpstr>
      <vt:lpstr>Фичи и их приоритезация</vt:lpstr>
      <vt:lpstr>Что такое фича?</vt:lpstr>
      <vt:lpstr>«Киллер-фича»</vt:lpstr>
      <vt:lpstr>Сбор идей для приоритизации</vt:lpstr>
      <vt:lpstr>Идеи для продукта и их приоритезация</vt:lpstr>
      <vt:lpstr>Идеи от пользователей</vt:lpstr>
      <vt:lpstr>Цикл обратной связи с пользователями</vt:lpstr>
      <vt:lpstr>Цикл обратной связи с пользователями</vt:lpstr>
      <vt:lpstr>Бета-тестирование</vt:lpstr>
      <vt:lpstr>Инструменты для сбора обратной связи</vt:lpstr>
      <vt:lpstr>Идеи от команды</vt:lpstr>
      <vt:lpstr>Как использовать метрики для генерации / приоритизации фичей</vt:lpstr>
      <vt:lpstr>Презентация PowerPoint</vt:lpstr>
      <vt:lpstr>Использование Impact Mapping для генерации новых идей</vt:lpstr>
      <vt:lpstr>Impact Mapping для улучшения конкретной метрики</vt:lpstr>
      <vt:lpstr>Новые идеи: Конкуренты и другие рынки</vt:lpstr>
      <vt:lpstr>Где брать новые идеи: Изучение зарубежного опыта / аналогов</vt:lpstr>
      <vt:lpstr>Приоритизация фичей / гипотез</vt:lpstr>
      <vt:lpstr>Презентация PowerPoint</vt:lpstr>
      <vt:lpstr>Категоризация и приоритизация</vt:lpstr>
      <vt:lpstr>Разные компании используют разные подходы</vt:lpstr>
      <vt:lpstr>Быстрая и медленная оценка</vt:lpstr>
      <vt:lpstr>Быстрая приоритизация: Reach / Frequency</vt:lpstr>
      <vt:lpstr>Быстрая приоритизация: Poker Planning</vt:lpstr>
      <vt:lpstr>Первичный скоринг</vt:lpstr>
      <vt:lpstr>Финальный скоринг</vt:lpstr>
      <vt:lpstr>Презентация PowerPoint</vt:lpstr>
      <vt:lpstr>Метод ICE</vt:lpstr>
      <vt:lpstr>Собственная формула</vt:lpstr>
      <vt:lpstr>Иерархия метрик</vt:lpstr>
      <vt:lpstr>Приоритизация фич на основе метрик</vt:lpstr>
      <vt:lpstr>Подход Amazon</vt:lpstr>
      <vt:lpstr>Рассчитываем ROI (вероятностные сценарии)</vt:lpstr>
      <vt:lpstr>Алгоритм приоритизации фичей / гипотез</vt:lpstr>
      <vt:lpstr>На выходе: План разработки / ввода фичей</vt:lpstr>
      <vt:lpstr>Customer Journey Map</vt:lpstr>
      <vt:lpstr>Customer Journey Map</vt:lpstr>
      <vt:lpstr>Customer Journey Map</vt:lpstr>
      <vt:lpstr>CJM: пример для S7 от Станислав Хрусталёв</vt:lpstr>
      <vt:lpstr>CJM: пример для «Ашан-Авиапарк»</vt:lpstr>
      <vt:lpstr>CJM: пример проще</vt:lpstr>
      <vt:lpstr>CJM: содержимое</vt:lpstr>
      <vt:lpstr>Как составить CJM</vt:lpstr>
      <vt:lpstr>CJM: когда применяем?</vt:lpstr>
      <vt:lpstr>Ценность CJM</vt:lpstr>
      <vt:lpstr>CJM: в чём строить</vt:lpstr>
      <vt:lpstr>Полезные книги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Валерий Студенников</dc:creator>
  <cp:lastModifiedBy>Валерий Студенников</cp:lastModifiedBy>
  <cp:revision>3</cp:revision>
  <dcterms:created xsi:type="dcterms:W3CDTF">2024-02-07T11:20:55Z</dcterms:created>
  <dcterms:modified xsi:type="dcterms:W3CDTF">2024-02-11T06:53:49Z</dcterms:modified>
</cp:coreProperties>
</file>